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4"/>
  </p:notesMasterIdLst>
  <p:sldIdLst>
    <p:sldId id="256" r:id="rId2"/>
    <p:sldId id="259" r:id="rId3"/>
    <p:sldId id="287" r:id="rId4"/>
    <p:sldId id="260" r:id="rId5"/>
    <p:sldId id="261" r:id="rId6"/>
    <p:sldId id="288" r:id="rId7"/>
    <p:sldId id="308" r:id="rId8"/>
    <p:sldId id="312" r:id="rId9"/>
    <p:sldId id="301" r:id="rId10"/>
    <p:sldId id="313" r:id="rId11"/>
    <p:sldId id="257" r:id="rId12"/>
    <p:sldId id="292" r:id="rId13"/>
    <p:sldId id="307" r:id="rId14"/>
    <p:sldId id="293" r:id="rId15"/>
    <p:sldId id="315" r:id="rId16"/>
    <p:sldId id="294" r:id="rId17"/>
    <p:sldId id="295" r:id="rId18"/>
    <p:sldId id="289" r:id="rId19"/>
    <p:sldId id="290" r:id="rId20"/>
    <p:sldId id="316" r:id="rId21"/>
    <p:sldId id="311" r:id="rId22"/>
    <p:sldId id="31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9" autoAdjust="0"/>
    <p:restoredTop sz="73585" autoAdjust="0"/>
  </p:normalViewPr>
  <p:slideViewPr>
    <p:cSldViewPr snapToGrid="0">
      <p:cViewPr varScale="1">
        <p:scale>
          <a:sx n="80" d="100"/>
          <a:sy n="80" d="100"/>
        </p:scale>
        <p:origin x="76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219AF-A5C9-4C72-B12C-C95428A4DFB8}" type="datetimeFigureOut">
              <a:rPr lang="en-CA" smtClean="0"/>
              <a:t>2016-03-24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6725C-1782-4D4A-B5A3-6E3EAC4A4286}" type="slidenum">
              <a:rPr lang="en-CA" smtClean="0"/>
              <a:t>‹#›</a:t>
            </a:fld>
            <a:endParaRPr lang="en-CA"/>
          </a:p>
        </p:txBody>
      </p:sp>
    </p:spTree>
    <p:extLst>
      <p:ext uri="{BB962C8B-B14F-4D97-AF65-F5344CB8AC3E}">
        <p14:creationId xmlns:p14="http://schemas.microsoft.com/office/powerpoint/2010/main" val="78948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e0up8_voIDU"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youtu.be/nuvGoax2YSw" TargetMode="External"/><Relationship Id="rId4" Type="http://schemas.openxmlformats.org/officeDocument/2006/relationships/hyperlink" Target="https://youtu.be/Iz2aXNMrnXk"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Franklin Gothic Book" panose="020B0503020102020204" pitchFamily="34" charset="0"/>
              </a:rPr>
              <a:t>Hello, my name is _________, and I am a Volunteer with the World Partnership Walk. </a:t>
            </a:r>
          </a:p>
          <a:p>
            <a:endParaRPr lang="en-US" altLang="en-US" dirty="0" smtClean="0">
              <a:latin typeface="Franklin Gothic Book" panose="020B0503020102020204" pitchFamily="34" charset="0"/>
            </a:endParaRPr>
          </a:p>
          <a:p>
            <a:r>
              <a:rPr lang="en-US" altLang="en-US" u="sng" dirty="0" smtClean="0">
                <a:latin typeface="Franklin Gothic Book" panose="020B0503020102020204" pitchFamily="34" charset="0"/>
              </a:rPr>
              <a:t>For</a:t>
            </a:r>
            <a:r>
              <a:rPr lang="en-US" altLang="en-US" u="sng" baseline="0" dirty="0" smtClean="0">
                <a:latin typeface="Franklin Gothic Book" panose="020B0503020102020204" pitchFamily="34" charset="0"/>
              </a:rPr>
              <a:t> RETURNING Team/Participants:</a:t>
            </a:r>
            <a:r>
              <a:rPr lang="en-US" altLang="en-US" u="none" baseline="0" dirty="0" smtClean="0">
                <a:latin typeface="Franklin Gothic Book" panose="020B0503020102020204" pitchFamily="34" charset="0"/>
              </a:rPr>
              <a:t>  </a:t>
            </a:r>
            <a:r>
              <a:rPr lang="en-US" altLang="en-US" baseline="0" dirty="0" smtClean="0">
                <a:latin typeface="Franklin Gothic Book" panose="020B0503020102020204" pitchFamily="34" charset="0"/>
              </a:rPr>
              <a:t>Thank you for the opportunity to speak with you today.  We truly appreciate your past support of the Walk [specify the type of support i.e. as a team, sponsor, donor, etc.] and I'm excited to talk to you about the way that your support is helping transform lives.  </a:t>
            </a:r>
          </a:p>
          <a:p>
            <a:endParaRPr lang="en-US" altLang="en-US" baseline="0" dirty="0" smtClean="0">
              <a:latin typeface="Franklin Gothic Book" panose="020B0503020102020204" pitchFamily="34" charset="0"/>
            </a:endParaRPr>
          </a:p>
          <a:p>
            <a:r>
              <a:rPr lang="en-US" altLang="en-US" u="sng" baseline="0" dirty="0" smtClean="0">
                <a:latin typeface="Franklin Gothic Book" panose="020B0503020102020204" pitchFamily="34" charset="0"/>
              </a:rPr>
              <a:t>For NEW Teams/Participants</a:t>
            </a:r>
            <a:r>
              <a:rPr lang="en-US" altLang="en-US" baseline="0" dirty="0" smtClean="0">
                <a:latin typeface="Franklin Gothic Book" panose="020B0503020102020204" pitchFamily="34" charset="0"/>
              </a:rPr>
              <a:t>:  Thank you kindly for the opportunity to speak with you today.  I’m very happy to meet all of you and excited to talk to you about the tremendous positive impact that Canada and Canadians are contributing to in our global community.  </a:t>
            </a:r>
          </a:p>
          <a:p>
            <a:endParaRPr lang="en-US" altLang="en-US" b="1" i="1" u="sng" dirty="0" smtClean="0">
              <a:latin typeface="Franklin Gothic Book" panose="020B0503020102020204" pitchFamily="34" charset="0"/>
            </a:endParaRPr>
          </a:p>
          <a:p>
            <a:r>
              <a:rPr lang="en-US" altLang="en-US" b="1" i="1" u="sng" dirty="0" smtClean="0">
                <a:latin typeface="Franklin Gothic Book" panose="020B0503020102020204" pitchFamily="34" charset="0"/>
              </a:rPr>
              <a:t>[SPEAKER NOTE</a:t>
            </a:r>
            <a:r>
              <a:rPr lang="en-US" altLang="en-US" b="1" i="1" dirty="0" smtClean="0">
                <a:latin typeface="Franklin Gothic Book" panose="020B050302010202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dirty="0" smtClean="0">
                <a:latin typeface="Franklin Gothic Book" panose="020B0503020102020204" pitchFamily="34" charset="0"/>
              </a:rPr>
              <a:t>Please customize your title as required.  </a:t>
            </a:r>
          </a:p>
          <a:p>
            <a:pPr marL="171450" indent="-171450">
              <a:buFont typeface="Arial"/>
              <a:buChar char="•"/>
            </a:pPr>
            <a:r>
              <a:rPr lang="en-US" altLang="en-US" dirty="0" smtClean="0">
                <a:latin typeface="Franklin Gothic Book" panose="020B0503020102020204" pitchFamily="34" charset="0"/>
              </a:rPr>
              <a:t>Speakers are encouraged to customize presentations based</a:t>
            </a:r>
            <a:r>
              <a:rPr lang="en-US" altLang="en-US" baseline="0" dirty="0" smtClean="0">
                <a:latin typeface="Franklin Gothic Book" panose="020B0503020102020204" pitchFamily="34" charset="0"/>
              </a:rPr>
              <a:t> on audiences and speaking times</a:t>
            </a:r>
            <a:r>
              <a:rPr lang="en-US" altLang="en-US" dirty="0" smtClean="0">
                <a:latin typeface="Franklin Gothic Book" panose="020B0503020102020204" pitchFamily="34" charset="0"/>
              </a:rPr>
              <a:t> by keeping or removing slides as required.]  </a:t>
            </a: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1</a:t>
            </a:fld>
            <a:endParaRPr lang="en-CA"/>
          </a:p>
        </p:txBody>
      </p:sp>
    </p:spTree>
    <p:extLst>
      <p:ext uri="{BB962C8B-B14F-4D97-AF65-F5344CB8AC3E}">
        <p14:creationId xmlns:p14="http://schemas.microsoft.com/office/powerpoint/2010/main" val="2484985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The Walk is a family friendly event for everyone!</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It’s a fun day to connect with your local community and enjoy good food, entertainment and fun activities.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It’s also a terrific opportunity to learn more about the projects that you are supporting and to celebrate Canada’s contribution to the world.</a:t>
            </a:r>
            <a:endParaRPr lang="en-CA" dirty="0" smtClean="0"/>
          </a:p>
          <a:p>
            <a:endParaRPr lang="en-US" dirty="0"/>
          </a:p>
        </p:txBody>
      </p:sp>
      <p:sp>
        <p:nvSpPr>
          <p:cNvPr id="4" name="Slide Number Placeholder 3"/>
          <p:cNvSpPr>
            <a:spLocks noGrp="1"/>
          </p:cNvSpPr>
          <p:nvPr>
            <p:ph type="sldNum" sz="quarter" idx="10"/>
          </p:nvPr>
        </p:nvSpPr>
        <p:spPr/>
        <p:txBody>
          <a:bodyPr/>
          <a:lstStyle/>
          <a:p>
            <a:fld id="{9406725C-1782-4D4A-B5A3-6E3EAC4A4286}" type="slidenum">
              <a:rPr lang="en-CA" smtClean="0"/>
              <a:t>10</a:t>
            </a:fld>
            <a:endParaRPr lang="en-CA"/>
          </a:p>
        </p:txBody>
      </p:sp>
    </p:spTree>
    <p:extLst>
      <p:ext uri="{BB962C8B-B14F-4D97-AF65-F5344CB8AC3E}">
        <p14:creationId xmlns:p14="http://schemas.microsoft.com/office/powerpoint/2010/main" val="152764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b="1" i="1" u="sng" dirty="0" smtClean="0">
                <a:solidFill>
                  <a:srgbClr val="FF0000"/>
                </a:solidFill>
                <a:latin typeface="Franklin Gothic Book" panose="020B0503020102020204" pitchFamily="34" charset="0"/>
              </a:rPr>
              <a:t>[SPEAKER NOTE</a:t>
            </a:r>
            <a:r>
              <a:rPr lang="en-CA" altLang="en-US" b="1" u="sng" dirty="0" smtClean="0">
                <a:solidFill>
                  <a:srgbClr val="FF0000"/>
                </a:solidFill>
                <a:latin typeface="Franklin Gothic Book" panose="020B0503020102020204" pitchFamily="34" charset="0"/>
              </a:rPr>
              <a:t>:</a:t>
            </a:r>
            <a:r>
              <a:rPr lang="en-CA" altLang="en-US" b="1" dirty="0" smtClean="0">
                <a:solidFill>
                  <a:srgbClr val="FF0000"/>
                </a:solidFill>
                <a:latin typeface="Franklin Gothic Book" panose="020B0503020102020204" pitchFamily="34" charset="0"/>
              </a:rPr>
              <a:t>  Depending on the audience and time available, speakers may choose to focus on one or two specific focus areas instead all four (education, health, rural development, civil society). </a:t>
            </a:r>
            <a:r>
              <a:rPr lang="en-US" altLang="en-US" b="1" dirty="0" smtClean="0">
                <a:latin typeface="Franklin Gothic Book" panose="020B0503020102020204" pitchFamily="34" charset="0"/>
              </a:rPr>
              <a:t>Some slides may be removed to customize the presentation for your audiences.  For example, if you are speaking to a group of educators, you may want to focus on the education slides while a company in the health sector may be more interested in health-related programs.]  </a:t>
            </a:r>
          </a:p>
          <a:p>
            <a:endParaRPr lang="en-US" altLang="en-US" dirty="0" smtClean="0">
              <a:latin typeface="Franklin Gothic Book" panose="020B0503020102020204" pitchFamily="34" charset="0"/>
            </a:endParaRPr>
          </a:p>
          <a:p>
            <a:pPr marL="171450" indent="-171450">
              <a:buFont typeface="Arial" panose="020B0604020202020204" pitchFamily="34" charset="0"/>
              <a:buChar char="•"/>
            </a:pPr>
            <a:r>
              <a:rPr lang="en-CA" altLang="en-US" dirty="0" smtClean="0">
                <a:latin typeface="Franklin Gothic Book" panose="020B0503020102020204" pitchFamily="34" charset="0"/>
              </a:rPr>
              <a:t>Sometimes,</a:t>
            </a:r>
            <a:r>
              <a:rPr lang="en-CA" altLang="en-US" baseline="0" dirty="0" smtClean="0">
                <a:latin typeface="Franklin Gothic Book" panose="020B0503020102020204" pitchFamily="34" charset="0"/>
              </a:rPr>
              <a:t> we</a:t>
            </a:r>
            <a:r>
              <a:rPr lang="en-CA" altLang="en-US" dirty="0" smtClean="0">
                <a:latin typeface="Franklin Gothic Book" panose="020B0503020102020204" pitchFamily="34" charset="0"/>
              </a:rPr>
              <a:t> take what we have for granted — going to school, seeing the doctor if we’re sick, having enough to eat, having opportunities to earn a good living, and so much more.  </a:t>
            </a:r>
          </a:p>
          <a:p>
            <a:pPr marL="171450" indent="-171450">
              <a:buFont typeface="Arial" panose="020B0604020202020204" pitchFamily="34" charset="0"/>
              <a:buChar char="•"/>
            </a:pPr>
            <a:r>
              <a:rPr lang="en-US" altLang="en-US" dirty="0" smtClean="0">
                <a:latin typeface="Franklin Gothic Book" panose="020B0503020102020204" pitchFamily="34" charset="0"/>
              </a:rPr>
              <a:t>Many communities in the developing world don</a:t>
            </a:r>
            <a:r>
              <a:rPr lang="fr-FR" altLang="en-US" dirty="0" smtClean="0">
                <a:latin typeface="Franklin Gothic Book" panose="020B0503020102020204" pitchFamily="34" charset="0"/>
              </a:rPr>
              <a:t>’</a:t>
            </a:r>
            <a:r>
              <a:rPr lang="en-US" altLang="ja-JP" dirty="0" smtClean="0">
                <a:latin typeface="Franklin Gothic Book" panose="020B0503020102020204" pitchFamily="34" charset="0"/>
              </a:rPr>
              <a:t>t have access to even basic resources.  That</a:t>
            </a:r>
            <a:r>
              <a:rPr lang="en-US" altLang="en-US" dirty="0" smtClean="0">
                <a:latin typeface="Franklin Gothic Book" panose="020B0503020102020204" pitchFamily="34" charset="0"/>
              </a:rPr>
              <a:t>’</a:t>
            </a:r>
            <a:r>
              <a:rPr lang="en-US" altLang="ja-JP" dirty="0" smtClean="0">
                <a:latin typeface="Franklin Gothic Book" panose="020B0503020102020204" pitchFamily="34" charset="0"/>
              </a:rPr>
              <a:t>s why foundation is working to improve millions of lives by enabling women and men to lift themselves and their children out of poverty, creating strong, vibrant communities and restoring that spark of hope that unites all of humanity.  </a:t>
            </a:r>
          </a:p>
          <a:p>
            <a:pPr marL="171450" indent="-171450">
              <a:buFont typeface="Arial" panose="020B0604020202020204" pitchFamily="34" charset="0"/>
              <a:buChar char="•"/>
            </a:pPr>
            <a:endParaRPr lang="en-US" altLang="en-US" dirty="0" smtClean="0">
              <a:latin typeface="Franklin Gothic Book" panose="020B0503020102020204" pitchFamily="34" charset="0"/>
            </a:endParaRPr>
          </a:p>
          <a:p>
            <a:pPr marL="0" indent="0">
              <a:buFont typeface="Arial" panose="020B0604020202020204" pitchFamily="34" charset="0"/>
              <a:buNone/>
            </a:pPr>
            <a:r>
              <a:rPr lang="en-US" altLang="en-US" dirty="0" smtClean="0">
                <a:latin typeface="Franklin Gothic Book" panose="020B0503020102020204" pitchFamily="34" charset="0"/>
              </a:rPr>
              <a:t>AKFC tackles complex causes of poverty through a focus on four critical areas: </a:t>
            </a:r>
          </a:p>
          <a:p>
            <a:r>
              <a:rPr lang="en-US" altLang="en-US" b="1" dirty="0" smtClean="0">
                <a:latin typeface="Franklin Gothic Book" panose="020B0503020102020204" pitchFamily="34" charset="0"/>
              </a:rPr>
              <a:t>Education</a:t>
            </a:r>
            <a:r>
              <a:rPr lang="en-US" altLang="en-US" dirty="0" smtClean="0">
                <a:latin typeface="Franklin Gothic Book" panose="020B0503020102020204" pitchFamily="34" charset="0"/>
              </a:rPr>
              <a:t> – strengthening quality and access to life-long learning opportunities, from early childhood to university education, to ensure that communities and countries have </a:t>
            </a:r>
            <a:r>
              <a:rPr lang="en-CA" altLang="en-US" dirty="0" smtClean="0">
                <a:latin typeface="Franklin Gothic Book" panose="020B0503020102020204" pitchFamily="34" charset="0"/>
              </a:rPr>
              <a:t>leaders equipped with the tools, knowledge and confidence to drive positive change.</a:t>
            </a:r>
          </a:p>
          <a:p>
            <a:r>
              <a:rPr lang="en-US" altLang="en-US" b="1" dirty="0" smtClean="0">
                <a:latin typeface="Franklin Gothic Book" panose="020B0503020102020204" pitchFamily="34" charset="0"/>
              </a:rPr>
              <a:t>Heath</a:t>
            </a:r>
            <a:r>
              <a:rPr lang="en-US" altLang="en-US" dirty="0" smtClean="0">
                <a:latin typeface="Franklin Gothic Book" panose="020B0503020102020204" pitchFamily="34" charset="0"/>
              </a:rPr>
              <a:t> – investing in the local institutions and professionals required to deliver world-class health care, even in remote areas.</a:t>
            </a:r>
          </a:p>
          <a:p>
            <a:r>
              <a:rPr lang="en-US" altLang="en-US" b="1" dirty="0" smtClean="0">
                <a:latin typeface="Franklin Gothic Book" panose="020B0503020102020204" pitchFamily="34" charset="0"/>
              </a:rPr>
              <a:t>Rural development </a:t>
            </a:r>
            <a:r>
              <a:rPr lang="en-US" altLang="en-US" dirty="0" smtClean="0">
                <a:latin typeface="Franklin Gothic Book" panose="020B0503020102020204" pitchFamily="34" charset="0"/>
              </a:rPr>
              <a:t>— </a:t>
            </a:r>
            <a:r>
              <a:rPr lang="en-CA" altLang="en-US" dirty="0" smtClean="0">
                <a:latin typeface="Franklin Gothic Book" panose="020B0503020102020204" pitchFamily="34" charset="0"/>
              </a:rPr>
              <a:t>improving agriculture and food security, promoting a range of economic opportunities for women and men, and protecting the often fragile environments and natural resources found in remote areas</a:t>
            </a:r>
            <a:endParaRPr lang="en-US" altLang="en-US" dirty="0" smtClean="0">
              <a:latin typeface="Franklin Gothic Book" panose="020B0503020102020204" pitchFamily="34" charset="0"/>
            </a:endParaRPr>
          </a:p>
          <a:p>
            <a:r>
              <a:rPr lang="en-US" altLang="en-US" b="1" dirty="0" smtClean="0">
                <a:latin typeface="Franklin Gothic Book" panose="020B0503020102020204" pitchFamily="34" charset="0"/>
              </a:rPr>
              <a:t>Civil society </a:t>
            </a:r>
            <a:r>
              <a:rPr lang="en-US" altLang="en-US" dirty="0" smtClean="0">
                <a:latin typeface="Franklin Gothic Book" panose="020B0503020102020204" pitchFamily="34" charset="0"/>
              </a:rPr>
              <a:t>— </a:t>
            </a:r>
            <a:r>
              <a:rPr lang="en-CA" altLang="en-US" dirty="0" smtClean="0">
                <a:latin typeface="Franklin Gothic Book" panose="020B0503020102020204" pitchFamily="34" charset="0"/>
              </a:rPr>
              <a:t>empowering local citizens and institutions to lead development – making communities stronger and more resilient in times of change.</a:t>
            </a:r>
          </a:p>
          <a:p>
            <a:endParaRPr lang="en-CA" altLang="en-US" dirty="0" smtClean="0">
              <a:latin typeface="Franklin Gothic Book" panose="020B0503020102020204" pitchFamily="34" charset="0"/>
            </a:endParaRPr>
          </a:p>
          <a:p>
            <a:r>
              <a:rPr lang="en-CA" altLang="en-US" dirty="0" smtClean="0">
                <a:latin typeface="Franklin Gothic Book" panose="020B0503020102020204" pitchFamily="34" charset="0"/>
              </a:rPr>
              <a:t>The following slides are only a few highlights of AKFC’s work and how the impact is transforming lives. </a:t>
            </a:r>
          </a:p>
          <a:p>
            <a:endParaRPr lang="en-CA" altLang="en-US" b="1" i="1" u="sng" dirty="0" smtClean="0">
              <a:solidFill>
                <a:srgbClr val="FF0000"/>
              </a:solidFill>
              <a:latin typeface="Franklin Gothic Book" panose="020B0503020102020204" pitchFamily="34" charset="0"/>
            </a:endParaRPr>
          </a:p>
          <a:p>
            <a:endParaRPr lang="en-US" altLang="en-US" dirty="0" smtClean="0">
              <a:latin typeface="Franklin Gothic Book" panose="020B0503020102020204" pitchFamily="34"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11</a:t>
            </a:fld>
            <a:endParaRPr lang="en-CA"/>
          </a:p>
        </p:txBody>
      </p:sp>
    </p:spTree>
    <p:extLst>
      <p:ext uri="{BB962C8B-B14F-4D97-AF65-F5344CB8AC3E}">
        <p14:creationId xmlns:p14="http://schemas.microsoft.com/office/powerpoint/2010/main" val="226259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smtClean="0">
                <a:latin typeface="Franklin Gothic Book" panose="020B0503020102020204" pitchFamily="34" charset="0"/>
              </a:rPr>
              <a:t>EDUCATION EXAMPLE #1:</a:t>
            </a:r>
          </a:p>
          <a:p>
            <a:endParaRPr lang="en-US" altLang="en-US" dirty="0" smtClean="0">
              <a:latin typeface="Franklin Gothic Book" panose="020B0503020102020204" pitchFamily="34" charset="0"/>
            </a:endParaRPr>
          </a:p>
          <a:p>
            <a:r>
              <a:rPr lang="en-US" altLang="en-US" b="1" dirty="0" smtClean="0">
                <a:latin typeface="Franklin Gothic Book" panose="020B0503020102020204" pitchFamily="34" charset="0"/>
              </a:rPr>
              <a:t>CONTEXT:</a:t>
            </a:r>
          </a:p>
          <a:p>
            <a:r>
              <a:rPr lang="en-US" altLang="en-US" dirty="0" smtClean="0">
                <a:latin typeface="Franklin Gothic Book" panose="020B0503020102020204" pitchFamily="34" charset="0"/>
              </a:rPr>
              <a:t>The most successful development programs equip women and girls with the relevant knowledge and skills necessary for them to become a vital part of their community’s social and economic networks. Nowhere is this more important than Afghanistan, where – despite remarkable progress in getting girls back into the education system -- only 1 in 10 Afghan women can read or write.</a:t>
            </a:r>
          </a:p>
          <a:p>
            <a:endParaRPr lang="en-CA" altLang="en-US" dirty="0" smtClean="0">
              <a:latin typeface="Franklin Gothic Book" panose="020B0503020102020204" pitchFamily="34" charset="0"/>
            </a:endParaRPr>
          </a:p>
          <a:p>
            <a:r>
              <a:rPr lang="en-CA" altLang="en-US" b="1" dirty="0" smtClean="0">
                <a:latin typeface="Franklin Gothic Book" panose="020B0503020102020204" pitchFamily="34" charset="0"/>
              </a:rPr>
              <a:t>PROJECT</a:t>
            </a:r>
            <a:r>
              <a:rPr lang="en-CA" altLang="en-US" b="1" baseline="0" dirty="0" smtClean="0">
                <a:latin typeface="Franklin Gothic Book" panose="020B0503020102020204" pitchFamily="34" charset="0"/>
              </a:rPr>
              <a:t> IMPACT:</a:t>
            </a:r>
            <a:endParaRPr lang="en-CA" altLang="en-US" b="1" dirty="0" smtClean="0">
              <a:latin typeface="Franklin Gothic Book" panose="020B0503020102020204" pitchFamily="34" charset="0"/>
            </a:endParaRPr>
          </a:p>
          <a:p>
            <a:r>
              <a:rPr lang="en-US" altLang="en-US" dirty="0" smtClean="0">
                <a:latin typeface="Franklin Gothic Book" panose="020B0503020102020204" pitchFamily="34" charset="0"/>
              </a:rPr>
              <a:t>Between 2008 and 2015, an AKFC program has: </a:t>
            </a:r>
          </a:p>
          <a:p>
            <a:pPr marL="171450" indent="-171450">
              <a:buFont typeface="Arial"/>
              <a:buChar char="•"/>
            </a:pPr>
            <a:r>
              <a:rPr lang="en-US" altLang="en-US" dirty="0" smtClean="0">
                <a:latin typeface="Franklin Gothic Book" panose="020B0503020102020204" pitchFamily="34" charset="0"/>
              </a:rPr>
              <a:t>Trained and mentored 10,000 teachers in Afghanistan</a:t>
            </a:r>
          </a:p>
          <a:p>
            <a:pPr marL="171450" indent="-171450">
              <a:buFont typeface="Arial"/>
              <a:buChar char="•"/>
            </a:pPr>
            <a:r>
              <a:rPr lang="en-US" altLang="en-US" dirty="0" smtClean="0">
                <a:latin typeface="Franklin Gothic Book" panose="020B0503020102020204" pitchFamily="34" charset="0"/>
              </a:rPr>
              <a:t>Ensured that 175,000 more girls could attend school and receive the support they need to complete their studies</a:t>
            </a:r>
          </a:p>
          <a:p>
            <a:pPr marL="171450" indent="-171450">
              <a:buFont typeface="Arial"/>
              <a:buChar char="•"/>
            </a:pPr>
            <a:r>
              <a:rPr lang="en-US" altLang="en-US" dirty="0" smtClean="0">
                <a:latin typeface="Franklin Gothic Book" panose="020B0503020102020204" pitchFamily="34" charset="0"/>
              </a:rPr>
              <a:t>Provided</a:t>
            </a:r>
            <a:r>
              <a:rPr lang="en-US" altLang="en-US" baseline="0" dirty="0" smtClean="0">
                <a:latin typeface="Franklin Gothic Book" panose="020B0503020102020204" pitchFamily="34" charset="0"/>
              </a:rPr>
              <a:t> </a:t>
            </a:r>
            <a:r>
              <a:rPr lang="en-US" altLang="en-US" dirty="0" smtClean="0">
                <a:latin typeface="Franklin Gothic Book" panose="020B0503020102020204" pitchFamily="34" charset="0"/>
              </a:rPr>
              <a:t>early childhood development for thousands of preschoolers </a:t>
            </a:r>
          </a:p>
          <a:p>
            <a:pPr marL="171450" indent="-171450">
              <a:buFont typeface="Arial"/>
              <a:buChar char="•"/>
            </a:pPr>
            <a:r>
              <a:rPr lang="en-US" altLang="en-US" dirty="0" smtClean="0">
                <a:latin typeface="Franklin Gothic Book" panose="020B0503020102020204" pitchFamily="34" charset="0"/>
              </a:rPr>
              <a:t>Empowered thousands of mothers through access to Mothers’ literacy groups.</a:t>
            </a:r>
            <a:endParaRPr lang="en-US" altLang="en-US" i="1" dirty="0" smtClean="0">
              <a:latin typeface="Franklin Gothic Book" panose="020B0503020102020204" pitchFamily="34" charset="0"/>
            </a:endParaRPr>
          </a:p>
          <a:p>
            <a:endParaRPr lang="en-US" altLang="en-US" dirty="0" smtClean="0">
              <a:latin typeface="Franklin Gothic Book" panose="020B0503020102020204" pitchFamily="34" charset="0"/>
            </a:endParaRPr>
          </a:p>
          <a:p>
            <a:endParaRPr lang="en-US" altLang="en-US" dirty="0" smtClean="0">
              <a:latin typeface="Franklin Gothic Book" panose="020B0503020102020204" pitchFamily="34" charset="0"/>
            </a:endParaRP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12</a:t>
            </a:fld>
            <a:endParaRPr lang="en-CA"/>
          </a:p>
        </p:txBody>
      </p:sp>
    </p:spTree>
    <p:extLst>
      <p:ext uri="{BB962C8B-B14F-4D97-AF65-F5344CB8AC3E}">
        <p14:creationId xmlns:p14="http://schemas.microsoft.com/office/powerpoint/2010/main" val="427586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u="sng" dirty="0" smtClean="0">
                <a:latin typeface="Franklin Gothic Book" panose="020B0503020102020204" pitchFamily="34" charset="0"/>
              </a:rPr>
              <a:t>EDUCATION EXAMPLE #2:</a:t>
            </a:r>
          </a:p>
          <a:p>
            <a:endParaRPr lang="en-US" altLang="en-US" b="1" dirty="0" smtClean="0">
              <a:latin typeface="Franklin Gothic Book" panose="020B0503020102020204" pitchFamily="34" charset="0"/>
            </a:endParaRPr>
          </a:p>
          <a:p>
            <a:r>
              <a:rPr lang="en-US" altLang="en-US" b="1" dirty="0" smtClean="0">
                <a:latin typeface="Franklin Gothic Book" panose="020B0503020102020204" pitchFamily="34" charset="0"/>
              </a:rPr>
              <a:t>CONTEXT:</a:t>
            </a:r>
          </a:p>
          <a:p>
            <a:r>
              <a:rPr lang="en-US" altLang="en-US" dirty="0" smtClean="0">
                <a:latin typeface="Franklin Gothic Book" panose="020B0503020102020204" pitchFamily="34" charset="0"/>
              </a:rPr>
              <a:t>The most successful development programs equip children</a:t>
            </a:r>
            <a:r>
              <a:rPr lang="en-US" altLang="en-US" baseline="0" dirty="0" smtClean="0">
                <a:latin typeface="Franklin Gothic Book" panose="020B0503020102020204" pitchFamily="34" charset="0"/>
              </a:rPr>
              <a:t> </a:t>
            </a:r>
            <a:r>
              <a:rPr lang="en-US" altLang="en-US" dirty="0" smtClean="0">
                <a:latin typeface="Franklin Gothic Book" panose="020B0503020102020204" pitchFamily="34" charset="0"/>
              </a:rPr>
              <a:t>with the relevant knowledge and skills necessary for them to become a vital part of their community’s social and economic development. </a:t>
            </a:r>
            <a:r>
              <a:rPr lang="en-US" altLang="en-US" baseline="0" dirty="0" smtClean="0">
                <a:latin typeface="Franklin Gothic Book" panose="020B0503020102020204" pitchFamily="34" charset="0"/>
              </a:rPr>
              <a:t> </a:t>
            </a:r>
            <a:r>
              <a:rPr lang="en-CA" sz="1200" b="0" i="0" kern="1200" dirty="0" smtClean="0">
                <a:solidFill>
                  <a:schemeClr val="tx1"/>
                </a:solidFill>
                <a:effectLst/>
                <a:latin typeface="+mn-lt"/>
                <a:ea typeface="+mn-ea"/>
                <a:cs typeface="+mn-cs"/>
              </a:rPr>
              <a:t>A</a:t>
            </a:r>
            <a:r>
              <a:rPr lang="en-CA" sz="1200" b="0" i="0" kern="1200" baseline="0" dirty="0" smtClean="0">
                <a:solidFill>
                  <a:schemeClr val="tx1"/>
                </a:solidFill>
                <a:effectLst/>
                <a:latin typeface="+mn-lt"/>
                <a:ea typeface="+mn-ea"/>
                <a:cs typeface="+mn-cs"/>
              </a:rPr>
              <a:t> fantastic example of this is the “Reading for Children” initiative in East Africa.  </a:t>
            </a:r>
            <a:r>
              <a:rPr lang="en-CA" sz="1200" b="0" i="0" kern="1200" dirty="0" smtClean="0">
                <a:solidFill>
                  <a:schemeClr val="tx1"/>
                </a:solidFill>
                <a:effectLst/>
                <a:latin typeface="+mn-lt"/>
                <a:ea typeface="+mn-ea"/>
                <a:cs typeface="+mn-cs"/>
              </a:rPr>
              <a:t>The initiative, supported by Aga Khan Foundation Canada and the Government of Canada, works with communities to ensure young children are exposed to illustrated books, develop their language abilities, and have enjoyable early learning experiences.</a:t>
            </a:r>
            <a:endParaRPr lang="en-US" altLang="en-US" dirty="0" smtClean="0">
              <a:latin typeface="Franklin Gothic Book" panose="020B0503020102020204" pitchFamily="34" charset="0"/>
            </a:endParaRPr>
          </a:p>
          <a:p>
            <a:endParaRPr lang="en-CA" altLang="en-US" dirty="0" smtClean="0">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b="1" dirty="0" smtClean="0">
                <a:latin typeface="Franklin Gothic Book" panose="020B0503020102020204" pitchFamily="34" charset="0"/>
              </a:rPr>
              <a:t>PROJECT</a:t>
            </a:r>
            <a:r>
              <a:rPr lang="en-CA" altLang="en-US" b="1" baseline="0" dirty="0" smtClean="0">
                <a:latin typeface="Franklin Gothic Book" panose="020B0503020102020204" pitchFamily="34" charset="0"/>
              </a:rPr>
              <a:t> IMPACT:</a:t>
            </a:r>
            <a:endParaRPr lang="en-CA" altLang="en-US" dirty="0" smtClean="0">
              <a:latin typeface="Franklin Gothic Book" panose="020B0503020102020204" pitchFamily="34" charset="0"/>
            </a:endParaRPr>
          </a:p>
          <a:p>
            <a:r>
              <a:rPr lang="en-US" altLang="en-US" dirty="0" smtClean="0">
                <a:latin typeface="Franklin Gothic Book" panose="020B0503020102020204" pitchFamily="34" charset="0"/>
              </a:rPr>
              <a:t>In East Africa, this program has: </a:t>
            </a:r>
          </a:p>
          <a:p>
            <a:pPr marL="171450" indent="-171450">
              <a:buFont typeface="Arial"/>
              <a:buChar char="•"/>
            </a:pPr>
            <a:r>
              <a:rPr lang="en-US" altLang="en-US" dirty="0" smtClean="0">
                <a:latin typeface="Franklin Gothic Book" panose="020B0503020102020204" pitchFamily="34" charset="0"/>
              </a:rPr>
              <a:t>Established 850 community libraries</a:t>
            </a:r>
          </a:p>
          <a:p>
            <a:pPr marL="171450" indent="-171450">
              <a:buFont typeface="Arial"/>
              <a:buChar char="•"/>
            </a:pPr>
            <a:r>
              <a:rPr lang="en-US" altLang="en-US" dirty="0" smtClean="0">
                <a:latin typeface="Franklin Gothic Book" panose="020B0503020102020204" pitchFamily="34" charset="0"/>
              </a:rPr>
              <a:t>Taught</a:t>
            </a:r>
            <a:r>
              <a:rPr lang="en-US" altLang="en-US" baseline="0" dirty="0" smtClean="0">
                <a:latin typeface="Franklin Gothic Book" panose="020B0503020102020204" pitchFamily="34" charset="0"/>
              </a:rPr>
              <a:t> </a:t>
            </a:r>
            <a:r>
              <a:rPr lang="en-CA" sz="1200" b="0" i="0" kern="1200" dirty="0" smtClean="0">
                <a:solidFill>
                  <a:schemeClr val="tx1"/>
                </a:solidFill>
                <a:effectLst/>
                <a:latin typeface="+mn-lt"/>
                <a:ea typeface="+mn-ea"/>
                <a:cs typeface="+mn-cs"/>
              </a:rPr>
              <a:t>more than 2,800 parents in Kenya, Tanzania, and Uganda about the importance of reading with their children</a:t>
            </a:r>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13</a:t>
            </a:fld>
            <a:endParaRPr lang="en-CA"/>
          </a:p>
        </p:txBody>
      </p:sp>
    </p:spTree>
    <p:extLst>
      <p:ext uri="{BB962C8B-B14F-4D97-AF65-F5344CB8AC3E}">
        <p14:creationId xmlns:p14="http://schemas.microsoft.com/office/powerpoint/2010/main" val="285953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Franklin Gothic Book" panose="020B0503020102020204" pitchFamily="34" charset="0"/>
              </a:rPr>
              <a:t>Despite unprecedented advances in global health, citizens of the developing world continue to suffer from lack of access to high-quality, dependable medical treatment and the spread of preventable diseases.  AKFC supports a broad range of health initiatives that enhance healthcare institutions and services, train and equip professionals with the skills to provide better quality care, and improve the health of both women and men – with special attention to maternal and child health.</a:t>
            </a:r>
          </a:p>
          <a:p>
            <a:endParaRPr lang="en-US" altLang="en-US" dirty="0" smtClean="0">
              <a:latin typeface="Franklin Gothic Book" panose="020B0503020102020204" pitchFamily="34" charset="0"/>
            </a:endParaRPr>
          </a:p>
          <a:p>
            <a:r>
              <a:rPr lang="en-US" altLang="en-US" b="1" u="sng" dirty="0" smtClean="0">
                <a:latin typeface="Franklin Gothic Book" panose="020B0503020102020204" pitchFamily="34" charset="0"/>
              </a:rPr>
              <a:t>HEALTH EXAMPLE #1</a:t>
            </a:r>
          </a:p>
          <a:p>
            <a:endParaRPr lang="en-US" altLang="en-US" dirty="0" smtClean="0">
              <a:latin typeface="Franklin Gothic Book" panose="020B0503020102020204" pitchFamily="34" charset="0"/>
            </a:endParaRPr>
          </a:p>
          <a:p>
            <a:r>
              <a:rPr lang="en-US" altLang="en-US" b="1" dirty="0" smtClean="0">
                <a:latin typeface="Franklin Gothic Book" panose="020B0503020102020204" pitchFamily="34" charset="0"/>
              </a:rPr>
              <a:t>CONTEXT:</a:t>
            </a:r>
          </a:p>
          <a:p>
            <a:r>
              <a:rPr lang="en-US" altLang="en-US" dirty="0" smtClean="0">
                <a:latin typeface="Franklin Gothic Book" panose="020B0503020102020204" pitchFamily="34" charset="0"/>
              </a:rPr>
              <a:t>Unfortunately, in many parts of Asia and Africa, women don’t have access to the facilities and services they require.  Some women must travel long distances – often walking – for hours to get to a clinic.  Too often, they don’t make it in time to get the help they need. </a:t>
            </a:r>
            <a:r>
              <a:rPr lang="en-CA" sz="1200" b="0" i="0" kern="1200" dirty="0" smtClean="0">
                <a:solidFill>
                  <a:schemeClr val="tx1"/>
                </a:solidFill>
                <a:effectLst/>
                <a:latin typeface="+mn-lt"/>
                <a:ea typeface="+mn-ea"/>
                <a:cs typeface="+mn-cs"/>
              </a:rPr>
              <a:t>In Tanzania, one in 38 women is at risk of maternal death.  Of those who survive</a:t>
            </a:r>
            <a:r>
              <a:rPr lang="en-CA" sz="1200" b="0" i="0" kern="1200" baseline="0" dirty="0" smtClean="0">
                <a:solidFill>
                  <a:schemeClr val="tx1"/>
                </a:solidFill>
                <a:effectLst/>
                <a:latin typeface="+mn-lt"/>
                <a:ea typeface="+mn-ea"/>
                <a:cs typeface="+mn-cs"/>
              </a:rPr>
              <a:t>, many are at risk of contracting illnesses or developing a disability.  </a:t>
            </a:r>
          </a:p>
          <a:p>
            <a:endParaRPr lang="en-CA" altLang="en-US" dirty="0" smtClean="0">
              <a:latin typeface="Franklin Gothic Book" panose="020B0503020102020204" pitchFamily="34" charset="0"/>
            </a:endParaRPr>
          </a:p>
          <a:p>
            <a:r>
              <a:rPr lang="en-CA" altLang="en-US" b="1" dirty="0" smtClean="0">
                <a:latin typeface="Franklin Gothic Book" panose="020B0503020102020204" pitchFamily="34" charset="0"/>
              </a:rPr>
              <a:t>PROJECT IMPACT:</a:t>
            </a:r>
          </a:p>
          <a:p>
            <a:r>
              <a:rPr lang="en-US" altLang="en-US" dirty="0" smtClean="0">
                <a:latin typeface="Franklin Gothic Book" panose="020B0503020102020204" pitchFamily="34" charset="0"/>
              </a:rPr>
              <a:t>In Tanzania, between 2012 and 2015, an AKFC program helped: </a:t>
            </a:r>
          </a:p>
          <a:p>
            <a:pPr marL="171450" indent="-171450">
              <a:buFont typeface="Arial"/>
              <a:buChar char="•"/>
            </a:pPr>
            <a:r>
              <a:rPr lang="en-US" altLang="en-US" dirty="0" smtClean="0">
                <a:latin typeface="Franklin Gothic Book" panose="020B0503020102020204" pitchFamily="34" charset="0"/>
              </a:rPr>
              <a:t>Improve 36 heath facilities  </a:t>
            </a:r>
          </a:p>
          <a:p>
            <a:pPr marL="171450" indent="-171450">
              <a:buFont typeface="Arial"/>
              <a:buChar char="•"/>
            </a:pPr>
            <a:r>
              <a:rPr lang="en-US" altLang="en-US" dirty="0" smtClean="0">
                <a:latin typeface="Franklin Gothic Book" panose="020B0503020102020204" pitchFamily="34" charset="0"/>
              </a:rPr>
              <a:t>Trained 1,500 local health workers </a:t>
            </a:r>
          </a:p>
          <a:p>
            <a:pPr marL="171450" indent="-171450">
              <a:buFont typeface="Arial"/>
              <a:buChar char="•"/>
            </a:pPr>
            <a:r>
              <a:rPr lang="en-US" altLang="en-US" dirty="0" smtClean="0">
                <a:latin typeface="Franklin Gothic Book" panose="020B0503020102020204" pitchFamily="34" charset="0"/>
              </a:rPr>
              <a:t>Ensured 27,000 more babies could be born safely.  </a:t>
            </a:r>
            <a:r>
              <a:rPr lang="en-US" altLang="en-US" baseline="0" dirty="0" smtClean="0">
                <a:latin typeface="Franklin Gothic Book" panose="020B0503020102020204" pitchFamily="34" charset="0"/>
              </a:rPr>
              <a:t> </a:t>
            </a:r>
          </a:p>
          <a:p>
            <a:pPr marL="171450" indent="-171450">
              <a:buFont typeface="Arial"/>
              <a:buChar char="•"/>
            </a:pPr>
            <a:endParaRPr lang="en-US" altLang="en-US" baseline="0" dirty="0" smtClean="0">
              <a:latin typeface="Franklin Gothic Book" panose="020B0503020102020204" pitchFamily="34" charset="0"/>
            </a:endParaRPr>
          </a:p>
          <a:p>
            <a:pPr marL="0" indent="0">
              <a:buFont typeface="Arial"/>
              <a:buNone/>
            </a:pPr>
            <a:r>
              <a:rPr lang="en-US" altLang="en-US" baseline="0" dirty="0" smtClean="0">
                <a:latin typeface="Franklin Gothic Book" panose="020B0503020102020204" pitchFamily="34" charset="0"/>
              </a:rPr>
              <a:t>In the Tanzanian context, </a:t>
            </a:r>
            <a:r>
              <a:rPr lang="en-CA" altLang="en-US" sz="1200" b="0" i="0" kern="1200" baseline="0" dirty="0" smtClean="0">
                <a:solidFill>
                  <a:schemeClr val="tx1"/>
                </a:solidFill>
                <a:effectLst/>
                <a:latin typeface="+mn-lt"/>
                <a:ea typeface="+mn-ea"/>
                <a:cs typeface="+mn-cs"/>
              </a:rPr>
              <a:t>t</a:t>
            </a:r>
            <a:r>
              <a:rPr lang="en-CA" sz="1200" b="0" i="0" kern="1200" baseline="0" dirty="0" smtClean="0">
                <a:solidFill>
                  <a:schemeClr val="tx1"/>
                </a:solidFill>
                <a:effectLst/>
                <a:latin typeface="+mn-lt"/>
                <a:ea typeface="+mn-ea"/>
                <a:cs typeface="+mn-cs"/>
              </a:rPr>
              <a:t>he positive impact of this project is quite transformative in the lives of many women and and their families.  </a:t>
            </a:r>
            <a:endParaRPr lang="en-US" altLang="en-US" b="0" dirty="0" smtClean="0">
              <a:latin typeface="Franklin Gothic Book" panose="020B0503020102020204" pitchFamily="34" charset="0"/>
            </a:endParaRP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14</a:t>
            </a:fld>
            <a:endParaRPr lang="en-CA"/>
          </a:p>
        </p:txBody>
      </p:sp>
    </p:spTree>
    <p:extLst>
      <p:ext uri="{BB962C8B-B14F-4D97-AF65-F5344CB8AC3E}">
        <p14:creationId xmlns:p14="http://schemas.microsoft.com/office/powerpoint/2010/main" val="369509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smtClean="0">
                <a:latin typeface="Franklin Gothic Book" panose="020B0503020102020204" pitchFamily="34" charset="0"/>
              </a:rPr>
              <a:t>HEALTH EXAMPLE #2</a:t>
            </a:r>
          </a:p>
          <a:p>
            <a:endParaRPr lang="en-US" altLang="en-US" dirty="0" smtClean="0">
              <a:latin typeface="Franklin Gothic Book" panose="020B0503020102020204" pitchFamily="34" charset="0"/>
            </a:endParaRPr>
          </a:p>
          <a:p>
            <a:r>
              <a:rPr lang="en-US" altLang="en-US" b="1" dirty="0" smtClean="0">
                <a:latin typeface="Franklin Gothic Book" panose="020B0503020102020204" pitchFamily="34" charset="0"/>
              </a:rPr>
              <a:t>CONTEXT:</a:t>
            </a:r>
          </a:p>
          <a:p>
            <a:r>
              <a:rPr lang="en-US" sz="1200" kern="1200" dirty="0" smtClean="0">
                <a:solidFill>
                  <a:schemeClr val="tx1"/>
                </a:solidFill>
                <a:effectLst/>
                <a:latin typeface="+mn-lt"/>
                <a:ea typeface="+mn-ea"/>
                <a:cs typeface="+mn-cs"/>
              </a:rPr>
              <a:t>Suicide attacks, earthquakes, and assaults on girls in school dominate international news from Afghanistan. But there is a greater danger to life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rarely mentioned in the headlines: pregnancy.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out of every 52 women in Afghanistan will die due to complications in pregnancy and childbirth. The statistics are particularly grim in rural areas.  BUT, in 4 out of 5 cases, death is preventable with the timely help of a skilled professional.</a:t>
            </a:r>
          </a:p>
          <a:p>
            <a:endParaRPr lang="en-CA" altLang="en-US" dirty="0" smtClean="0">
              <a:latin typeface="Franklin Gothic Book" panose="020B0503020102020204" pitchFamily="34" charset="0"/>
            </a:endParaRPr>
          </a:p>
          <a:p>
            <a:r>
              <a:rPr lang="en-CA" altLang="en-US" b="1" dirty="0" smtClean="0">
                <a:latin typeface="Franklin Gothic Book" panose="020B0503020102020204" pitchFamily="34" charset="0"/>
              </a:rPr>
              <a:t>PROJECT IMPACT:</a:t>
            </a:r>
          </a:p>
          <a:p>
            <a:pPr marL="171450" indent="-171450">
              <a:buFont typeface="Arial"/>
              <a:buChar char="•"/>
            </a:pPr>
            <a:r>
              <a:rPr lang="en-US" sz="1200" kern="1200" dirty="0" smtClean="0">
                <a:solidFill>
                  <a:schemeClr val="tx1"/>
                </a:solidFill>
                <a:effectLst/>
                <a:latin typeface="+mn-lt"/>
                <a:ea typeface="+mn-ea"/>
                <a:cs typeface="+mn-cs"/>
              </a:rPr>
              <a:t>19,854 children under 5 received treatment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severe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malnutrition at 11 health facilities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northern Afghanistan. </a:t>
            </a:r>
          </a:p>
          <a:p>
            <a:pPr marL="171450" indent="-171450">
              <a:buFont typeface="Arial"/>
              <a:buChar char="•"/>
            </a:pPr>
            <a:r>
              <a:rPr lang="en-US" sz="1200" kern="1200" dirty="0" smtClean="0">
                <a:solidFill>
                  <a:schemeClr val="tx1"/>
                </a:solidFill>
                <a:effectLst/>
                <a:latin typeface="+mn-lt"/>
                <a:ea typeface="+mn-ea"/>
                <a:cs typeface="+mn-cs"/>
              </a:rPr>
              <a:t>Over 12,000 pregnant women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5,000 breastfeeding women also received nutrient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supplements and treatment for acute malnutrition.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 </a:t>
            </a:r>
            <a:r>
              <a:rPr lang="en-US" sz="1200" kern="1200" dirty="0" err="1" smtClean="0">
                <a:solidFill>
                  <a:schemeClr val="tx1"/>
                </a:solidFill>
                <a:effectLst/>
                <a:latin typeface="+mn-lt"/>
                <a:ea typeface="+mn-ea"/>
                <a:cs typeface="+mn-cs"/>
              </a:rPr>
              <a:t>Bamyan</a:t>
            </a:r>
            <a:r>
              <a:rPr lang="en-US" sz="1200" kern="1200" dirty="0" smtClean="0">
                <a:solidFill>
                  <a:schemeClr val="tx1"/>
                </a:solidFill>
                <a:effectLst/>
                <a:latin typeface="+mn-lt"/>
                <a:ea typeface="+mn-ea"/>
                <a:cs typeface="+mn-cs"/>
              </a:rPr>
              <a:t> province, in northern Afghanistan, a small district hospital – where 15 out of 35 beds were in tents – is being transformed into a modern, 100-bed health facility offering a wide range of services</a:t>
            </a:r>
            <a:r>
              <a:rPr lang="en-US" sz="1200" kern="1200" baseline="0" dirty="0" smtClean="0">
                <a:solidFill>
                  <a:schemeClr val="tx1"/>
                </a:solidFill>
                <a:effectLst/>
                <a:latin typeface="+mn-lt"/>
                <a:ea typeface="+mn-ea"/>
                <a:cs typeface="+mn-cs"/>
              </a:rPr>
              <a:t> which will reach </a:t>
            </a:r>
            <a:r>
              <a:rPr lang="en-US" sz="1200" kern="1200" dirty="0" smtClean="0">
                <a:solidFill>
                  <a:schemeClr val="tx1"/>
                </a:solidFill>
                <a:effectLst/>
                <a:latin typeface="+mn-lt"/>
                <a:ea typeface="+mn-ea"/>
                <a:cs typeface="+mn-cs"/>
              </a:rPr>
              <a:t>400,000 Afghans – 70% of whom are women and children – by 2016.</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406725C-1782-4D4A-B5A3-6E3EAC4A4286}" type="slidenum">
              <a:rPr lang="en-CA" smtClean="0"/>
              <a:t>15</a:t>
            </a:fld>
            <a:endParaRPr lang="en-CA"/>
          </a:p>
        </p:txBody>
      </p:sp>
    </p:spTree>
    <p:extLst>
      <p:ext uri="{BB962C8B-B14F-4D97-AF65-F5344CB8AC3E}">
        <p14:creationId xmlns:p14="http://schemas.microsoft.com/office/powerpoint/2010/main" val="21769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Franklin Gothic Book" panose="020B0503020102020204" pitchFamily="34" charset="0"/>
              </a:rPr>
              <a:t>RURAL DEVELOPMENT:  </a:t>
            </a:r>
            <a:r>
              <a:rPr lang="en-US" sz="1200" kern="1200" dirty="0" smtClean="0">
                <a:solidFill>
                  <a:schemeClr val="tx1"/>
                </a:solidFill>
                <a:effectLst/>
                <a:latin typeface="+mn-lt"/>
                <a:ea typeface="+mn-ea"/>
                <a:cs typeface="+mn-cs"/>
              </a:rPr>
              <a:t>Reducing poverty in remote, resource-poor or degraded environments is central to AKFC’s rural development programs.  These programs are rooted in a simple but potent idea: social mobilization.</a:t>
            </a:r>
            <a:endParaRPr lang="en-US" altLang="en-US" dirty="0" smtClean="0">
              <a:latin typeface="Franklin Gothic Book" panose="020B0503020102020204" pitchFamily="34" charset="0"/>
            </a:endParaRPr>
          </a:p>
          <a:p>
            <a:endParaRPr lang="en-US" altLang="en-US" dirty="0" smtClean="0">
              <a:latin typeface="Franklin Gothic Book" panose="020B0503020102020204" pitchFamily="34" charset="0"/>
            </a:endParaRPr>
          </a:p>
          <a:p>
            <a:r>
              <a:rPr lang="en-US" altLang="en-US" b="1" dirty="0" smtClean="0">
                <a:latin typeface="Franklin Gothic Book" panose="020B0503020102020204" pitchFamily="34" charset="0"/>
              </a:rPr>
              <a:t>CONTEXT:</a:t>
            </a:r>
          </a:p>
          <a:p>
            <a:r>
              <a:rPr lang="en-US" altLang="en-US" dirty="0" smtClean="0">
                <a:latin typeface="Franklin Gothic Book" panose="020B0503020102020204" pitchFamily="34" charset="0"/>
              </a:rPr>
              <a:t>Today, almost 800 million people in developing countries don’t have enough nutritious food to eat every day (Source:</a:t>
            </a:r>
            <a:r>
              <a:rPr lang="en-US" altLang="en-US" baseline="0" dirty="0" smtClean="0">
                <a:latin typeface="Franklin Gothic Book" panose="020B0503020102020204" pitchFamily="34" charset="0"/>
              </a:rPr>
              <a:t> https://www.wfp.org/hunger/stats)</a:t>
            </a:r>
            <a:r>
              <a:rPr lang="en-US" altLang="en-US" dirty="0" smtClean="0">
                <a:latin typeface="Franklin Gothic Book" panose="020B0503020102020204" pitchFamily="34" charset="0"/>
              </a:rPr>
              <a:t>.</a:t>
            </a:r>
            <a:r>
              <a:rPr lang="en-US" altLang="en-US" baseline="0" dirty="0" smtClean="0">
                <a:latin typeface="Franklin Gothic Book" panose="020B0503020102020204" pitchFamily="34" charset="0"/>
              </a:rPr>
              <a:t>  </a:t>
            </a:r>
            <a:r>
              <a:rPr lang="en-US" altLang="en-US" dirty="0" smtClean="0">
                <a:latin typeface="Franklin Gothic Book" panose="020B0503020102020204" pitchFamily="34" charset="0"/>
              </a:rPr>
              <a:t>In Cabo Delgado, Mozambique – one of the poorest regions in one of the poorest countries in the world – AKFC has been working with local partners to address multiple challenges that rural communities face:  hunger and malnutrition, lack of access to markets and financial services, few economic opportunities, and the inability of farmers to produce enough food to eat.  </a:t>
            </a:r>
          </a:p>
          <a:p>
            <a:endParaRPr lang="en-US" altLang="en-US" dirty="0" smtClean="0">
              <a:latin typeface="Franklin Gothic Book" panose="020B0503020102020204" pitchFamily="34" charset="0"/>
            </a:endParaRPr>
          </a:p>
          <a:p>
            <a:r>
              <a:rPr lang="en-US" altLang="en-US" b="1" dirty="0" smtClean="0">
                <a:latin typeface="Franklin Gothic Book" panose="020B0503020102020204" pitchFamily="34" charset="0"/>
              </a:rPr>
              <a:t>PROJECT IMPACT: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Franklin Gothic Book" panose="020B0503020102020204" pitchFamily="34" charset="0"/>
              </a:rPr>
              <a:t>Since</a:t>
            </a:r>
            <a:r>
              <a:rPr lang="en-US" altLang="en-US" baseline="0" dirty="0" smtClean="0">
                <a:latin typeface="Franklin Gothic Book" panose="020B0503020102020204" pitchFamily="34" charset="0"/>
              </a:rPr>
              <a:t> the year 2010</a:t>
            </a:r>
            <a:r>
              <a:rPr lang="en-US" altLang="en-US" dirty="0" smtClean="0">
                <a:latin typeface="Franklin Gothic Book" panose="020B0503020102020204" pitchFamily="34" charset="0"/>
              </a:rPr>
              <a:t>, this program: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dirty="0" smtClean="0">
                <a:latin typeface="Franklin Gothic Book" panose="020B0503020102020204" pitchFamily="34" charset="0"/>
              </a:rPr>
              <a:t>Reached 35,000 households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dirty="0" smtClean="0">
                <a:latin typeface="Franklin Gothic Book" panose="020B0503020102020204" pitchFamily="34" charset="0"/>
              </a:rPr>
              <a:t>Established over 100 Farmer Field Schools</a:t>
            </a:r>
            <a:r>
              <a:rPr lang="en-US" altLang="en-US" baseline="0" dirty="0" smtClean="0">
                <a:latin typeface="Franklin Gothic Book" panose="020B0503020102020204" pitchFamily="34" charset="0"/>
              </a:rPr>
              <a:t> which helped</a:t>
            </a:r>
            <a:r>
              <a:rPr lang="en-US" altLang="en-US" dirty="0" smtClean="0">
                <a:latin typeface="Franklin Gothic Book" panose="020B0503020102020204" pitchFamily="34" charset="0"/>
              </a:rPr>
              <a:t> train thousands of producers in improved farming methods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dirty="0" smtClean="0">
                <a:latin typeface="Franklin Gothic Book" panose="020B0503020102020204" pitchFamily="34" charset="0"/>
              </a:rPr>
              <a:t>Improved nutrition in the community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dirty="0" smtClean="0">
                <a:latin typeface="Franklin Gothic Book" panose="020B0503020102020204" pitchFamily="34" charset="0"/>
              </a:rPr>
              <a:t>Expanded livelihood opportunities and fostered community-based savings groups that enable members to access finances in times of need or to invest in the growth of their farms and businesses.   </a:t>
            </a:r>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16</a:t>
            </a:fld>
            <a:endParaRPr lang="en-CA"/>
          </a:p>
        </p:txBody>
      </p:sp>
    </p:spTree>
    <p:extLst>
      <p:ext uri="{BB962C8B-B14F-4D97-AF65-F5344CB8AC3E}">
        <p14:creationId xmlns:p14="http://schemas.microsoft.com/office/powerpoint/2010/main" val="473536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CIVIL SOCIETY:  While governments in Asia and Africa are major players in driving human development, civil society organizations have an equally critical role in ensuring development is equitable, sustainable, responsive and innovative.  AKFC partners with local civil society organizations to equip them with skills to improve their effectiveness, governance and standards, and to foster positive relationships with government, their communities and the private sector.</a:t>
            </a:r>
          </a:p>
          <a:p>
            <a:endParaRPr lang="en-CA" altLang="en-US" b="1" dirty="0" smtClean="0">
              <a:latin typeface="Franklin Gothic Book" panose="020B0503020102020204" pitchFamily="34" charset="0"/>
            </a:endParaRPr>
          </a:p>
          <a:p>
            <a:r>
              <a:rPr lang="en-CA" altLang="en-US" b="1" dirty="0" smtClean="0">
                <a:latin typeface="Franklin Gothic Book" panose="020B0503020102020204" pitchFamily="34" charset="0"/>
              </a:rPr>
              <a:t>PROJECT IMPACT:</a:t>
            </a:r>
          </a:p>
          <a:p>
            <a:r>
              <a:rPr lang="en-US" altLang="en-US" dirty="0" smtClean="0">
                <a:latin typeface="Franklin Gothic Book" panose="020B0503020102020204" pitchFamily="34" charset="0"/>
              </a:rPr>
              <a:t>In the remote, high mountain areas of northern Pakistan, AKFC helps young people better their prospects by working with local organizations,</a:t>
            </a:r>
            <a:r>
              <a:rPr lang="en-US" altLang="en-US" baseline="0" dirty="0" smtClean="0">
                <a:latin typeface="Franklin Gothic Book" panose="020B0503020102020204" pitchFamily="34" charset="0"/>
              </a:rPr>
              <a:t> engaging them </a:t>
            </a:r>
            <a:r>
              <a:rPr lang="en-US" altLang="en-US" dirty="0" smtClean="0">
                <a:latin typeface="Franklin Gothic Book" panose="020B0503020102020204" pitchFamily="34" charset="0"/>
              </a:rPr>
              <a:t>in the work force, community institutions and decision-making bodies.</a:t>
            </a:r>
            <a:r>
              <a:rPr lang="en-US" altLang="en-US" baseline="0" dirty="0" smtClean="0">
                <a:latin typeface="Franklin Gothic Book" panose="020B0503020102020204" pitchFamily="34" charset="0"/>
              </a:rPr>
              <a:t>  </a:t>
            </a:r>
            <a:r>
              <a:rPr lang="en-US" altLang="en-US" dirty="0" smtClean="0">
                <a:latin typeface="Franklin Gothic Book" panose="020B0503020102020204" pitchFamily="34" charset="0"/>
              </a:rPr>
              <a:t>By the end of this program in 2016:</a:t>
            </a:r>
          </a:p>
          <a:p>
            <a:pPr marL="171450" indent="-171450">
              <a:buFont typeface="Arial"/>
              <a:buChar char="•"/>
            </a:pPr>
            <a:r>
              <a:rPr lang="en-CA" altLang="en-US" dirty="0" smtClean="0">
                <a:latin typeface="Franklin Gothic Book" panose="020B0503020102020204" pitchFamily="34" charset="0"/>
              </a:rPr>
              <a:t>189,000 youth will have the knowledge and skills to forge a secure and prosperous future for their families and communities.</a:t>
            </a:r>
            <a:endParaRPr lang="en-US" altLang="en-US" dirty="0" smtClean="0">
              <a:latin typeface="Franklin Gothic Book" panose="020B0503020102020204" pitchFamily="34" charset="0"/>
            </a:endParaRPr>
          </a:p>
          <a:p>
            <a:endParaRPr lang="en-CA" altLang="en-US" dirty="0" smtClean="0">
              <a:latin typeface="Franklin Gothic Book" panose="020B0503020102020204" pitchFamily="34" charset="0"/>
            </a:endParaRPr>
          </a:p>
          <a:p>
            <a:r>
              <a:rPr lang="en-US" altLang="en-US" dirty="0" smtClean="0">
                <a:latin typeface="Franklin Gothic Book" panose="020B0503020102020204" pitchFamily="34" charset="0"/>
              </a:rPr>
              <a:t>These are just four of the projects AKFC supports, and examples of the tremendous impact that the money raised through the Walk has had on the lives of thousands of people.  </a:t>
            </a: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17</a:t>
            </a:fld>
            <a:endParaRPr lang="en-CA"/>
          </a:p>
        </p:txBody>
      </p:sp>
    </p:spTree>
    <p:extLst>
      <p:ext uri="{BB962C8B-B14F-4D97-AF65-F5344CB8AC3E}">
        <p14:creationId xmlns:p14="http://schemas.microsoft.com/office/powerpoint/2010/main" val="2362735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Franklin Gothic Book" panose="020B0503020102020204" pitchFamily="34" charset="0"/>
              </a:rPr>
              <a:t>Visit</a:t>
            </a:r>
            <a:r>
              <a:rPr lang="en-US" altLang="en-US" baseline="0" dirty="0" smtClean="0">
                <a:latin typeface="Franklin Gothic Book" panose="020B0503020102020204" pitchFamily="34" charset="0"/>
              </a:rPr>
              <a:t> and subscribe to our World Partnership Walk and Aga Khan Foundation Canada YouTube page t</a:t>
            </a:r>
            <a:r>
              <a:rPr lang="en-US" altLang="en-US" dirty="0" smtClean="0">
                <a:latin typeface="Franklin Gothic Book" panose="020B0503020102020204" pitchFamily="34" charset="0"/>
              </a:rPr>
              <a:t>o</a:t>
            </a:r>
            <a:r>
              <a:rPr lang="en-US" altLang="en-US" baseline="0" dirty="0" smtClean="0">
                <a:latin typeface="Franklin Gothic Book" panose="020B0503020102020204" pitchFamily="34" charset="0"/>
              </a:rPr>
              <a:t> learn more about our projects and impact.</a:t>
            </a:r>
          </a:p>
          <a:p>
            <a:endParaRPr lang="en-US" altLang="en-US" b="1" i="1" u="sng" dirty="0" smtClean="0">
              <a:latin typeface="Franklin Gothic Book" panose="020B0503020102020204" pitchFamily="34" charset="0"/>
            </a:endParaRPr>
          </a:p>
          <a:p>
            <a:r>
              <a:rPr lang="en-US" altLang="en-US" b="1" i="1" u="sng" dirty="0" smtClean="0">
                <a:latin typeface="Franklin Gothic Book" panose="020B0503020102020204" pitchFamily="34" charset="0"/>
              </a:rPr>
              <a:t>SPEAKER NOTE</a:t>
            </a:r>
            <a:r>
              <a:rPr lang="en-US" altLang="en-US" b="1" i="1" dirty="0" smtClean="0">
                <a:latin typeface="Franklin Gothic Book" panose="020B0503020102020204" pitchFamily="34" charset="0"/>
              </a:rPr>
              <a:t>:  </a:t>
            </a:r>
          </a:p>
          <a:p>
            <a:r>
              <a:rPr lang="en-US" altLang="en-US" b="0" i="1" dirty="0" smtClean="0">
                <a:latin typeface="Franklin Gothic Book" panose="020B0503020102020204" pitchFamily="34" charset="0"/>
              </a:rPr>
              <a:t>If</a:t>
            </a:r>
            <a:r>
              <a:rPr lang="en-US" altLang="en-US" b="0" i="1" baseline="0" dirty="0" smtClean="0">
                <a:latin typeface="Franklin Gothic Book" panose="020B0503020102020204" pitchFamily="34" charset="0"/>
              </a:rPr>
              <a:t> time permits and there is </a:t>
            </a:r>
            <a:r>
              <a:rPr lang="en-US" altLang="en-US" b="0" i="1" baseline="0" dirty="0" err="1" smtClean="0">
                <a:latin typeface="Franklin Gothic Book" panose="020B0503020102020204" pitchFamily="34" charset="0"/>
              </a:rPr>
              <a:t>wifi</a:t>
            </a:r>
            <a:r>
              <a:rPr lang="en-US" altLang="en-US" b="0" i="1" baseline="0" dirty="0" smtClean="0">
                <a:latin typeface="Franklin Gothic Book" panose="020B0503020102020204" pitchFamily="34" charset="0"/>
              </a:rPr>
              <a:t> access, you can embed a link to one of the videos on our YouTube channels.</a:t>
            </a:r>
            <a:endParaRPr lang="en-US" altLang="en-US" b="0" i="1" dirty="0" smtClean="0">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Franklin Gothic Book" panose="020B0503020102020204" pitchFamily="34" charset="0"/>
            </a:endParaRPr>
          </a:p>
          <a:p>
            <a:r>
              <a:rPr lang="en-US" altLang="en-US" b="1" u="sng" dirty="0" smtClean="0">
                <a:latin typeface="Franklin Gothic Book" panose="020B0503020102020204" pitchFamily="34" charset="0"/>
              </a:rPr>
              <a:t>Sample</a:t>
            </a:r>
            <a:r>
              <a:rPr lang="en-US" altLang="en-US" b="1" u="sng" baseline="0" dirty="0" smtClean="0">
                <a:latin typeface="Franklin Gothic Book" panose="020B0503020102020204" pitchFamily="34" charset="0"/>
              </a:rPr>
              <a:t> videos:</a:t>
            </a:r>
            <a:endParaRPr lang="en-CA" sz="1200" b="1" u="sng" dirty="0" smtClean="0">
              <a:latin typeface="Franklin Gothic Book" charset="0"/>
              <a:ea typeface="MS PGothic" charset="0"/>
            </a:endParaRPr>
          </a:p>
          <a:p>
            <a:pPr marL="171450" indent="-171450">
              <a:buFont typeface="Arial"/>
              <a:buChar char="•"/>
            </a:pPr>
            <a:r>
              <a:rPr lang="en-CA" sz="1200" dirty="0" smtClean="0">
                <a:latin typeface="Franklin Gothic Book" charset="0"/>
                <a:ea typeface="MS PGothic" charset="0"/>
              </a:rPr>
              <a:t>Breaking the Cycle of Poverty: Healthier Mothers, Healthier Children</a:t>
            </a:r>
            <a:endParaRPr lang="en-CA" sz="1200" dirty="0" smtClean="0">
              <a:latin typeface="Franklin Gothic Book" charset="0"/>
              <a:ea typeface="MS PGothic" charset="0"/>
              <a:hlinkClick r:id="rId3"/>
            </a:endParaRPr>
          </a:p>
          <a:p>
            <a:pPr marL="0" indent="0">
              <a:buFont typeface="Arial"/>
              <a:buNone/>
            </a:pPr>
            <a:r>
              <a:rPr lang="en-CA" sz="1200" dirty="0" smtClean="0">
                <a:latin typeface="Franklin Gothic Book" charset="0"/>
                <a:ea typeface="MS PGothic" charset="0"/>
                <a:hlinkClick r:id="rId3"/>
              </a:rPr>
              <a:t>https://youtu.be/e0up8_voIDU</a:t>
            </a:r>
            <a:endParaRPr lang="en-US" sz="1200" dirty="0" smtClean="0">
              <a:latin typeface="Franklin Gothic Book" charset="0"/>
              <a:ea typeface="MS PGothic" charset="0"/>
              <a:hlinkClick r:id="rId3"/>
            </a:endParaRPr>
          </a:p>
          <a:p>
            <a:pPr marL="171450" indent="-171450">
              <a:buFont typeface="Arial"/>
              <a:buChar char="•"/>
            </a:pPr>
            <a:r>
              <a:rPr lang="en-CA" sz="1200" dirty="0" smtClean="0">
                <a:latin typeface="Franklin Gothic Book" charset="0"/>
                <a:ea typeface="MS PGothic" charset="0"/>
              </a:rPr>
              <a:t>Breaking the Cycle of Poverty: A Strong Foundation for Every Child</a:t>
            </a:r>
            <a:endParaRPr lang="en-CA" sz="1200" dirty="0" smtClean="0">
              <a:latin typeface="Franklin Gothic Book" charset="0"/>
              <a:ea typeface="MS PGothic" charset="0"/>
              <a:hlinkClick r:id="rId3"/>
            </a:endParaRPr>
          </a:p>
          <a:p>
            <a:pPr marL="0" indent="0">
              <a:buFont typeface="Arial"/>
              <a:buNone/>
            </a:pPr>
            <a:r>
              <a:rPr lang="en-CA" sz="1200" dirty="0" smtClean="0">
                <a:latin typeface="Franklin Gothic Book" charset="0"/>
                <a:ea typeface="MS PGothic" charset="0"/>
                <a:hlinkClick r:id="rId4"/>
              </a:rPr>
              <a:t>https://youtu.be/Iz2aXNMrnXk</a:t>
            </a:r>
            <a:endParaRPr lang="en-US" sz="1200" dirty="0" smtClean="0">
              <a:latin typeface="Franklin Gothic Book" charset="0"/>
              <a:ea typeface="MS PGothic" charset="0"/>
            </a:endParaRPr>
          </a:p>
          <a:p>
            <a:pPr marL="171450" indent="-171450">
              <a:buFont typeface="Arial"/>
              <a:buChar char="•"/>
            </a:pPr>
            <a:r>
              <a:rPr lang="en-CA" sz="1200" dirty="0" smtClean="0">
                <a:latin typeface="Franklin Gothic Book" charset="0"/>
                <a:ea typeface="MS PGothic" charset="0"/>
              </a:rPr>
              <a:t>Breaking the Cycle of Poverty: Sowing the Seeds of Food Security</a:t>
            </a:r>
            <a:endParaRPr lang="en-US" sz="1200" dirty="0" smtClean="0">
              <a:latin typeface="Franklin Gothic Book" charset="0"/>
              <a:ea typeface="MS PGothic" charset="0"/>
            </a:endParaRPr>
          </a:p>
          <a:p>
            <a:pPr marL="0" indent="0">
              <a:buFont typeface="Arial"/>
              <a:buNone/>
            </a:pPr>
            <a:r>
              <a:rPr lang="en-CA" sz="1200" dirty="0" smtClean="0">
                <a:latin typeface="Franklin Gothic Book" charset="0"/>
                <a:ea typeface="MS PGothic" charset="0"/>
                <a:hlinkClick r:id="rId5"/>
              </a:rPr>
              <a:t>https://youtu.be/nuvGoax2YSw</a:t>
            </a:r>
            <a:endParaRPr lang="en-CA" sz="1200" dirty="0" smtClean="0">
              <a:latin typeface="Franklin Gothic Book" charset="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Franklin Gothic Book" panose="020B0503020102020204" pitchFamily="34" charset="0"/>
            </a:endParaRP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18</a:t>
            </a:fld>
            <a:endParaRPr lang="en-CA"/>
          </a:p>
        </p:txBody>
      </p:sp>
    </p:spTree>
    <p:extLst>
      <p:ext uri="{BB962C8B-B14F-4D97-AF65-F5344CB8AC3E}">
        <p14:creationId xmlns:p14="http://schemas.microsoft.com/office/powerpoint/2010/main" val="129539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smtClean="0">
                <a:latin typeface="Franklin Gothic Book" panose="020B0503020102020204" pitchFamily="34" charset="0"/>
              </a:rPr>
              <a:t>If you believe that no one should live in extreme poverty,</a:t>
            </a:r>
          </a:p>
          <a:p>
            <a:pPr marL="171450" indent="-171450">
              <a:buFontTx/>
              <a:buChar char="•"/>
            </a:pPr>
            <a:r>
              <a:rPr lang="en-US" altLang="en-US" dirty="0" smtClean="0">
                <a:latin typeface="Franklin Gothic Book" panose="020B0503020102020204" pitchFamily="34" charset="0"/>
              </a:rPr>
              <a:t>If you believe that Canadians – people like you and I – can play a role to better the conditions of our global community,</a:t>
            </a:r>
          </a:p>
          <a:p>
            <a:pPr marL="171450" indent="-171450">
              <a:buFontTx/>
              <a:buChar char="•"/>
            </a:pPr>
            <a:r>
              <a:rPr lang="en-US" altLang="en-US" dirty="0" smtClean="0">
                <a:latin typeface="Franklin Gothic Book" panose="020B0503020102020204" pitchFamily="34" charset="0"/>
              </a:rPr>
              <a:t>If you believe that global development works,</a:t>
            </a:r>
          </a:p>
          <a:p>
            <a:pPr marL="171450" indent="-171450">
              <a:buFontTx/>
              <a:buChar char="•"/>
            </a:pPr>
            <a:r>
              <a:rPr lang="en-US" altLang="en-US" dirty="0" smtClean="0">
                <a:latin typeface="Franklin Gothic Book" panose="020B0503020102020204" pitchFamily="34" charset="0"/>
              </a:rPr>
              <a:t>If you want to help end global poverty,</a:t>
            </a:r>
          </a:p>
          <a:p>
            <a:pPr marL="171450" indent="-171450"/>
            <a:endParaRPr lang="en-US" altLang="en-US" dirty="0" smtClean="0">
              <a:latin typeface="Franklin Gothic Book" panose="020B0503020102020204" pitchFamily="34" charset="0"/>
            </a:endParaRPr>
          </a:p>
          <a:p>
            <a:pPr marL="171450" indent="-171450"/>
            <a:r>
              <a:rPr lang="en-US" altLang="en-US" dirty="0" smtClean="0">
                <a:latin typeface="Franklin Gothic Book" panose="020B0503020102020204" pitchFamily="34" charset="0"/>
              </a:rPr>
              <a:t>We invite you to Step Forward</a:t>
            </a: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19</a:t>
            </a:fld>
            <a:endParaRPr lang="en-CA"/>
          </a:p>
        </p:txBody>
      </p:sp>
    </p:spTree>
    <p:extLst>
      <p:ext uri="{BB962C8B-B14F-4D97-AF65-F5344CB8AC3E}">
        <p14:creationId xmlns:p14="http://schemas.microsoft.com/office/powerpoint/2010/main" val="27164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Franklin Gothic Book" panose="020B0503020102020204" pitchFamily="34" charset="0"/>
              </a:rPr>
              <a:t>[</a:t>
            </a:r>
            <a:r>
              <a:rPr lang="en-US" altLang="en-US" b="1" i="1" u="sng" dirty="0" smtClean="0">
                <a:latin typeface="Franklin Gothic Book" panose="020B0503020102020204" pitchFamily="34" charset="0"/>
              </a:rPr>
              <a:t>SPEAKER NOTE</a:t>
            </a:r>
            <a:r>
              <a:rPr lang="en-US" altLang="en-US" b="1" i="1" dirty="0" smtClean="0">
                <a:latin typeface="Franklin Gothic Book" panose="020B0503020102020204" pitchFamily="34" charset="0"/>
              </a:rPr>
              <a:t>:  </a:t>
            </a:r>
            <a:r>
              <a:rPr lang="en-US" altLang="en-US" b="1" dirty="0" smtClean="0">
                <a:latin typeface="Franklin Gothic Book" panose="020B0503020102020204" pitchFamily="34" charset="0"/>
              </a:rPr>
              <a:t>If</a:t>
            </a:r>
            <a:r>
              <a:rPr lang="en-US" altLang="en-US" b="1" baseline="0" dirty="0" smtClean="0">
                <a:latin typeface="Franklin Gothic Book" panose="020B0503020102020204" pitchFamily="34" charset="0"/>
              </a:rPr>
              <a:t> there is time, start with the group activity explained below]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latin typeface="Franklin Gothic Book" panose="020B05030201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dirty="0" smtClean="0">
                <a:latin typeface="Franklin Gothic Book" panose="020B0503020102020204" pitchFamily="34" charset="0"/>
              </a:rPr>
              <a:t>We live in a time when we are more connected to other parts of the world than we have ever been before.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dirty="0" smtClean="0">
                <a:latin typeface="Franklin Gothic Book" panose="020B0503020102020204" pitchFamily="34" charset="0"/>
              </a:rPr>
              <a:t>What happens in other parts of the world often</a:t>
            </a:r>
            <a:r>
              <a:rPr lang="en-US" altLang="en-US" baseline="0" dirty="0" smtClean="0">
                <a:latin typeface="Franklin Gothic Book" panose="020B0503020102020204" pitchFamily="34" charset="0"/>
              </a:rPr>
              <a:t> has direct implications on our lives here in Canada (social and political unrest, economic shifts, wars, health threats, etc.).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baseline="0" dirty="0" smtClean="0">
                <a:latin typeface="Franklin Gothic Book" panose="020B0503020102020204" pitchFamily="34" charset="0"/>
              </a:rPr>
              <a:t>Our global community is not something that simply exists beyond our borders, it is rather something that we are very much part of.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latin typeface="Franklin Gothic Book" panose="020B0503020102020204" pitchFamily="34" charset="0"/>
              </a:rPr>
              <a:t>QUESTIONS: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baseline="0" dirty="0" smtClean="0">
                <a:latin typeface="Franklin Gothic Book" panose="020B0503020102020204" pitchFamily="34" charset="0"/>
              </a:rPr>
              <a:t>What kind of global community do we want to live in?  A community that is economically stable? Peaceful? Secure? Healthy? Prosperous?  Collaborative? United?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baseline="0" dirty="0" smtClean="0">
                <a:latin typeface="Franklin Gothic Book" panose="020B0503020102020204" pitchFamily="34" charset="0"/>
              </a:rPr>
              <a:t>What are we doing to contribute to this kind of global community? </a:t>
            </a:r>
            <a:endParaRPr lang="en-US" altLang="en-US" b="1" dirty="0" smtClean="0">
              <a:latin typeface="Franklin Gothic Book" panose="020B0503020102020204" pitchFamily="34" charset="0"/>
            </a:endParaRPr>
          </a:p>
          <a:p>
            <a:endParaRPr lang="en-US" altLang="en-US" b="1" dirty="0" smtClean="0">
              <a:latin typeface="Franklin Gothic Book" panose="020B0503020102020204" pitchFamily="34" charset="0"/>
            </a:endParaRPr>
          </a:p>
          <a:p>
            <a:r>
              <a:rPr lang="en-US" altLang="en-US" b="1" dirty="0" smtClean="0">
                <a:latin typeface="Franklin Gothic Book" panose="020B0503020102020204" pitchFamily="34" charset="0"/>
              </a:rPr>
              <a:t>GROUP</a:t>
            </a:r>
            <a:r>
              <a:rPr lang="en-US" altLang="en-US" b="1" baseline="0" dirty="0" smtClean="0">
                <a:latin typeface="Franklin Gothic Book" panose="020B0503020102020204" pitchFamily="34" charset="0"/>
              </a:rPr>
              <a:t> </a:t>
            </a:r>
            <a:r>
              <a:rPr lang="en-US" altLang="en-US" b="1" dirty="0" smtClean="0">
                <a:latin typeface="Franklin Gothic Book" panose="020B0503020102020204" pitchFamily="34" charset="0"/>
              </a:rPr>
              <a:t>ACTIVITY (IF THERE IS TIME):</a:t>
            </a:r>
          </a:p>
          <a:p>
            <a:pPr marL="171450" indent="-171450">
              <a:buFont typeface="Arial"/>
              <a:buChar char="•"/>
            </a:pPr>
            <a:r>
              <a:rPr lang="en-US" altLang="en-US" dirty="0" smtClean="0">
                <a:latin typeface="Franklin Gothic Book" panose="020B0503020102020204" pitchFamily="34" charset="0"/>
              </a:rPr>
              <a:t>Ask audience members to get into pairs (or small groups, depending on the size of the audience) and find as many connections as they can to countries outside of Canada</a:t>
            </a:r>
            <a:r>
              <a:rPr lang="en-US" altLang="en-US" baseline="0" dirty="0" smtClean="0">
                <a:latin typeface="Franklin Gothic Book" panose="020B0503020102020204" pitchFamily="34" charset="0"/>
              </a:rPr>
              <a:t>. </a:t>
            </a:r>
            <a:endParaRPr lang="en-US" altLang="en-US" dirty="0" smtClean="0">
              <a:latin typeface="Franklin Gothic Book" panose="020B0503020102020204" pitchFamily="34" charset="0"/>
            </a:endParaRPr>
          </a:p>
          <a:p>
            <a:pPr marL="171450" indent="-171450">
              <a:buFont typeface="Arial"/>
              <a:buChar char="•"/>
            </a:pPr>
            <a:r>
              <a:rPr lang="en-US" altLang="en-US" dirty="0" smtClean="0">
                <a:latin typeface="Franklin Gothic Book" panose="020B0503020102020204" pitchFamily="34" charset="0"/>
              </a:rPr>
              <a:t>After a few minutes, briefly review the connections as a group.  You may want to bring their attention to connections that they may not have identified, such as connections through travel, music, foods, sports, belongings, business affiliations, ancestry, etc.  </a:t>
            </a:r>
          </a:p>
          <a:p>
            <a:pPr marL="171450" indent="-171450">
              <a:buFont typeface="Arial"/>
              <a:buChar char="•"/>
            </a:pPr>
            <a:r>
              <a:rPr lang="en-US" altLang="en-US" dirty="0" smtClean="0">
                <a:latin typeface="Franklin Gothic Book" panose="020B0503020102020204" pitchFamily="34" charset="0"/>
              </a:rPr>
              <a:t>Conclude the exercise by stating that we live in a time where we are more connected to other parts of the world than we have ever been before.  </a:t>
            </a:r>
          </a:p>
        </p:txBody>
      </p:sp>
      <p:sp>
        <p:nvSpPr>
          <p:cNvPr id="4" name="Slide Number Placeholder 3"/>
          <p:cNvSpPr>
            <a:spLocks noGrp="1"/>
          </p:cNvSpPr>
          <p:nvPr>
            <p:ph type="sldNum" sz="quarter" idx="10"/>
          </p:nvPr>
        </p:nvSpPr>
        <p:spPr/>
        <p:txBody>
          <a:bodyPr/>
          <a:lstStyle/>
          <a:p>
            <a:fld id="{9406725C-1782-4D4A-B5A3-6E3EAC4A4286}" type="slidenum">
              <a:rPr lang="en-CA" smtClean="0"/>
              <a:t>2</a:t>
            </a:fld>
            <a:endParaRPr lang="en-CA"/>
          </a:p>
        </p:txBody>
      </p:sp>
    </p:spTree>
    <p:extLst>
      <p:ext uri="{BB962C8B-B14F-4D97-AF65-F5344CB8AC3E}">
        <p14:creationId xmlns:p14="http://schemas.microsoft.com/office/powerpoint/2010/main" val="348561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Franklin Gothic Book" panose="020B0503020102020204" pitchFamily="34" charset="0"/>
              </a:rPr>
              <a:t>There are many ways to lend your support and get involved:</a:t>
            </a:r>
            <a:endParaRPr lang="en-US" altLang="en-US" b="1" dirty="0" smtClean="0">
              <a:latin typeface="Franklin Gothic Book" panose="020B0503020102020204" pitchFamily="34" charset="0"/>
            </a:endParaRPr>
          </a:p>
          <a:p>
            <a:pPr marL="171450" indent="-171450" algn="l">
              <a:buFont typeface="Arial" panose="020B0604020202020204" pitchFamily="34" charset="0"/>
              <a:buChar char="•"/>
              <a:defRPr/>
            </a:pPr>
            <a:r>
              <a:rPr lang="en-US" b="1" dirty="0" smtClean="0">
                <a:latin typeface="Arial Black"/>
                <a:ea typeface="MS PGothic" charset="0"/>
                <a:cs typeface="Arial Black"/>
              </a:rPr>
              <a:t>Start or Join a Team</a:t>
            </a:r>
          </a:p>
          <a:p>
            <a:pPr marL="171450" indent="-171450" algn="l">
              <a:buFont typeface="Arial" panose="020B0604020202020204" pitchFamily="34" charset="0"/>
              <a:buChar char="•"/>
              <a:defRPr/>
            </a:pPr>
            <a:r>
              <a:rPr lang="en-US" b="1" dirty="0" smtClean="0">
                <a:latin typeface="Arial Black"/>
                <a:ea typeface="MS PGothic" charset="0"/>
                <a:cs typeface="Arial Black"/>
              </a:rPr>
              <a:t>Donate (as an individual or company)</a:t>
            </a:r>
          </a:p>
          <a:p>
            <a:pPr marL="171450" indent="-171450" algn="l">
              <a:buFont typeface="Arial" panose="020B0604020202020204" pitchFamily="34" charset="0"/>
              <a:buChar char="•"/>
              <a:defRPr/>
            </a:pPr>
            <a:r>
              <a:rPr lang="en-US" b="1" dirty="0" smtClean="0">
                <a:latin typeface="Arial Black"/>
                <a:ea typeface="MS PGothic" charset="0"/>
                <a:cs typeface="Arial Black"/>
              </a:rPr>
              <a:t>Come out to the Walk on [insert Walk date</a:t>
            </a:r>
            <a:r>
              <a:rPr lang="en-US" b="1" baseline="0" dirty="0" smtClean="0">
                <a:latin typeface="Arial Black"/>
                <a:ea typeface="MS PGothic" charset="0"/>
                <a:cs typeface="Arial Black"/>
              </a:rPr>
              <a:t> in your city]</a:t>
            </a:r>
            <a:endParaRPr lang="en-US" b="1" dirty="0" smtClean="0">
              <a:latin typeface="Arial Black"/>
              <a:ea typeface="MS PGothic" charset="0"/>
              <a:cs typeface="Arial Black"/>
            </a:endParaRPr>
          </a:p>
          <a:p>
            <a:endParaRPr lang="en-US" altLang="en-US" dirty="0" smtClean="0">
              <a:latin typeface="Franklin Gothic Book" panose="020B0503020102020204" pitchFamily="34" charset="0"/>
            </a:endParaRPr>
          </a:p>
          <a:p>
            <a:r>
              <a:rPr lang="en-US" altLang="en-US" b="1" dirty="0" smtClean="0">
                <a:latin typeface="Franklin Gothic Book" panose="020B0503020102020204" pitchFamily="34" charset="0"/>
              </a:rPr>
              <a:t>SPEAKER NOTE:  You are encouraged to customize your Call to Action for different audiences.  See below for examples:</a:t>
            </a:r>
            <a:r>
              <a:rPr lang="en-US" altLang="en-US" b="1" baseline="0" dirty="0" smtClean="0">
                <a:latin typeface="Franklin Gothic Book" panose="020B0503020102020204" pitchFamily="34" charset="0"/>
              </a:rPr>
              <a:t> </a:t>
            </a:r>
            <a:endParaRPr lang="en-US" altLang="en-US" b="1" dirty="0" smtClean="0">
              <a:latin typeface="Franklin Gothic Book" panose="020B0503020102020204" pitchFamily="34" charset="0"/>
            </a:endParaRPr>
          </a:p>
          <a:p>
            <a:endParaRPr lang="en-US" altLang="en-US" dirty="0" smtClean="0">
              <a:latin typeface="Franklin Gothic Book" panose="020B0503020102020204" pitchFamily="34" charset="0"/>
            </a:endParaRPr>
          </a:p>
          <a:p>
            <a:r>
              <a:rPr lang="en-US" altLang="en-US" b="1" u="sng" dirty="0" smtClean="0">
                <a:latin typeface="Franklin Gothic Book" panose="020B0503020102020204" pitchFamily="34" charset="0"/>
              </a:rPr>
              <a:t>STUDENT AUDIENCE</a:t>
            </a:r>
          </a:p>
          <a:p>
            <a:r>
              <a:rPr lang="en-US" altLang="en-US" u="sng" dirty="0" smtClean="0">
                <a:latin typeface="Franklin Gothic Book" panose="020B0503020102020204" pitchFamily="34" charset="0"/>
              </a:rPr>
              <a:t>High Schoo</a:t>
            </a:r>
            <a:r>
              <a:rPr lang="en-US" altLang="en-US" dirty="0" smtClean="0">
                <a:latin typeface="Franklin Gothic Book" panose="020B0503020102020204" pitchFamily="34" charset="0"/>
              </a:rPr>
              <a:t>l – Register a school team to put your global citizenship into action, engage your classmates, and earn volunteer hours.  </a:t>
            </a:r>
          </a:p>
          <a:p>
            <a:r>
              <a:rPr lang="en-US" altLang="en-US" u="sng" dirty="0" smtClean="0">
                <a:latin typeface="Franklin Gothic Book" panose="020B0503020102020204" pitchFamily="34" charset="0"/>
              </a:rPr>
              <a:t>University &amp; College</a:t>
            </a:r>
            <a:r>
              <a:rPr lang="en-US" altLang="en-US" dirty="0" smtClean="0">
                <a:latin typeface="Franklin Gothic Book" panose="020B0503020102020204" pitchFamily="34" charset="0"/>
              </a:rPr>
              <a:t> – Register a University &amp; College team to contribute to positive global change and show future employers your teambuilding skills.  </a:t>
            </a:r>
          </a:p>
          <a:p>
            <a:endParaRPr lang="en-US" altLang="en-US" dirty="0" smtClean="0">
              <a:latin typeface="Franklin Gothic Book" panose="020B0503020102020204" pitchFamily="34" charset="0"/>
            </a:endParaRPr>
          </a:p>
          <a:p>
            <a:r>
              <a:rPr lang="en-US" altLang="en-US" b="1" u="sng" dirty="0" smtClean="0">
                <a:latin typeface="Franklin Gothic Book" panose="020B0503020102020204" pitchFamily="34" charset="0"/>
              </a:rPr>
              <a:t>GENERAL AUDIENCE &amp; PARENTS</a:t>
            </a:r>
          </a:p>
          <a:p>
            <a:r>
              <a:rPr lang="en-US" altLang="en-US" u="sng" dirty="0" smtClean="0">
                <a:latin typeface="Franklin Gothic Book" panose="020B0503020102020204" pitchFamily="34" charset="0"/>
              </a:rPr>
              <a:t>Family &amp; Friends Team </a:t>
            </a:r>
            <a:r>
              <a:rPr lang="en-US" altLang="en-US" dirty="0" smtClean="0">
                <a:latin typeface="Franklin Gothic Book" panose="020B0503020102020204" pitchFamily="34" charset="0"/>
              </a:rPr>
              <a:t>– Make your mark as a community leader and spend quality time with friends and family by working as a team. </a:t>
            </a:r>
          </a:p>
          <a:p>
            <a:r>
              <a:rPr lang="en-US" altLang="en-US" u="sng" dirty="0" smtClean="0">
                <a:latin typeface="Franklin Gothic Book" panose="020B0503020102020204" pitchFamily="34" charset="0"/>
              </a:rPr>
              <a:t>Tots &amp; Tykes Team </a:t>
            </a:r>
            <a:r>
              <a:rPr lang="en-US" altLang="en-US" dirty="0" smtClean="0">
                <a:latin typeface="Franklin Gothic Book" panose="020B0503020102020204" pitchFamily="34" charset="0"/>
              </a:rPr>
              <a:t>– Teach your kids about teamwork and the importance of helping others. </a:t>
            </a:r>
          </a:p>
          <a:p>
            <a:endParaRPr lang="en-US" altLang="en-US" dirty="0" smtClean="0">
              <a:latin typeface="Franklin Gothic Book" panose="020B0503020102020204" pitchFamily="34" charset="0"/>
            </a:endParaRPr>
          </a:p>
          <a:p>
            <a:r>
              <a:rPr lang="en-US" altLang="en-US" b="1" u="sng" dirty="0" smtClean="0">
                <a:latin typeface="Franklin Gothic Book" panose="020B0503020102020204" pitchFamily="34" charset="0"/>
              </a:rPr>
              <a:t>CORPORATE AUDIENCE</a:t>
            </a:r>
          </a:p>
          <a:p>
            <a:pPr>
              <a:buFontTx/>
              <a:buChar char="•"/>
            </a:pPr>
            <a:r>
              <a:rPr lang="en-US" altLang="en-US" dirty="0" smtClean="0">
                <a:latin typeface="Franklin Gothic Book" panose="020B0503020102020204" pitchFamily="34" charset="0"/>
              </a:rPr>
              <a:t>Start a Workplace Team</a:t>
            </a:r>
          </a:p>
          <a:p>
            <a:pPr>
              <a:buFontTx/>
              <a:buChar char="•"/>
            </a:pPr>
            <a:r>
              <a:rPr lang="en-US" altLang="en-US" dirty="0" smtClean="0">
                <a:latin typeface="Franklin Gothic Book" panose="020B0503020102020204" pitchFamily="34" charset="0"/>
              </a:rPr>
              <a:t>Join as a Corporate Sponsor or Donor</a:t>
            </a:r>
          </a:p>
          <a:p>
            <a:r>
              <a:rPr lang="en-US" altLang="en-US" u="sng" dirty="0" smtClean="0">
                <a:latin typeface="Franklin Gothic Book" panose="020B0503020102020204" pitchFamily="34" charset="0"/>
              </a:rPr>
              <a:t>BENEFITS FOR COMPANY</a:t>
            </a:r>
          </a:p>
          <a:p>
            <a:r>
              <a:rPr lang="en-US" altLang="en-US" dirty="0" smtClean="0">
                <a:latin typeface="Franklin Gothic Book" panose="020B0503020102020204" pitchFamily="34" charset="0"/>
              </a:rPr>
              <a:t>Our workplace programs are a great way to:</a:t>
            </a:r>
          </a:p>
          <a:p>
            <a:pPr marL="171450" lvl="0" indent="-171450">
              <a:buFont typeface="Arial"/>
              <a:buChar char="•"/>
            </a:pPr>
            <a:r>
              <a:rPr lang="en-CA" sz="1200" kern="1200" dirty="0" smtClean="0">
                <a:solidFill>
                  <a:schemeClr val="tx1"/>
                </a:solidFill>
                <a:effectLst/>
                <a:latin typeface="+mn-lt"/>
                <a:ea typeface="+mn-ea"/>
                <a:cs typeface="+mn-cs"/>
              </a:rPr>
              <a:t>Enhance corporate marketing, branding, and networking objectives</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Be recognized as a globally-minded and community-oriented company</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Engage employees and customers in a meaningful cause</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Connect with highly desirable, influential, and diverse Walk audiences</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Improve talent retention and productivity</a:t>
            </a:r>
            <a:endParaRPr lang="en-US" sz="1200" kern="1200" dirty="0" smtClean="0">
              <a:solidFill>
                <a:schemeClr val="tx1"/>
              </a:solidFill>
              <a:effectLst/>
              <a:latin typeface="+mn-lt"/>
              <a:ea typeface="+mn-ea"/>
              <a:cs typeface="+mn-cs"/>
            </a:endParaRPr>
          </a:p>
          <a:p>
            <a:r>
              <a:rPr lang="en-US" altLang="en-US" u="sng" dirty="0" smtClean="0">
                <a:latin typeface="Franklin Gothic Book" panose="020B0503020102020204" pitchFamily="34" charset="0"/>
              </a:rPr>
              <a:t>BENEFITS TO PROFESSIONALS/EMPLOYEES (Prospective Team Captains or Team Members)</a:t>
            </a:r>
          </a:p>
          <a:p>
            <a:pPr marL="171450" lvl="0" indent="-171450">
              <a:buFont typeface="Arial"/>
              <a:buChar char="•"/>
            </a:pPr>
            <a:r>
              <a:rPr lang="en-CA" sz="1200" kern="1200" dirty="0" smtClean="0">
                <a:solidFill>
                  <a:schemeClr val="tx1"/>
                </a:solidFill>
                <a:effectLst/>
                <a:latin typeface="+mn-lt"/>
                <a:ea typeface="+mn-ea"/>
                <a:cs typeface="+mn-cs"/>
              </a:rPr>
              <a:t>Expand your professional and social network. </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Build your brand as a talented professional who is passionate about building scale and making a positive social impact locally and globally.</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Obtain valuable leadership experience and learn about sustainable global development initiatives at a well-respected international development organization.</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Participate in a fun, family event that you can get your colleagues, friends and family involved in.  </a:t>
            </a:r>
            <a:endParaRPr lang="en-US" sz="1200" kern="1200" dirty="0" smtClean="0">
              <a:solidFill>
                <a:schemeClr val="tx1"/>
              </a:solidFill>
              <a:effectLst/>
              <a:latin typeface="+mn-lt"/>
              <a:ea typeface="+mn-ea"/>
              <a:cs typeface="+mn-cs"/>
            </a:endParaRPr>
          </a:p>
          <a:p>
            <a:endParaRPr lang="en-US" altLang="en-US" dirty="0" smtClean="0">
              <a:latin typeface="Franklin Gothic Book" panose="020B0503020102020204" pitchFamily="34" charset="0"/>
            </a:endParaRPr>
          </a:p>
          <a:p>
            <a:endParaRPr lang="en-US" altLang="en-US" dirty="0" smtClean="0">
              <a:latin typeface="Franklin Gothic Book" panose="020B0503020102020204" pitchFamily="34"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20</a:t>
            </a:fld>
            <a:endParaRPr lang="en-CA"/>
          </a:p>
        </p:txBody>
      </p:sp>
    </p:spTree>
    <p:extLst>
      <p:ext uri="{BB962C8B-B14F-4D97-AF65-F5344CB8AC3E}">
        <p14:creationId xmlns:p14="http://schemas.microsoft.com/office/powerpoint/2010/main" val="397876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Franklin Gothic Book" panose="020B0503020102020204" pitchFamily="34" charset="0"/>
              </a:rPr>
              <a:t>QUESTION:  </a:t>
            </a:r>
            <a:r>
              <a:rPr lang="en-US" altLang="en-US" dirty="0" smtClean="0">
                <a:latin typeface="Franklin Gothic Book" panose="020B0503020102020204" pitchFamily="34" charset="0"/>
              </a:rPr>
              <a:t>What words come to mind when you see this photo?  [Give</a:t>
            </a:r>
            <a:r>
              <a:rPr lang="en-US" altLang="en-US" baseline="0" dirty="0" smtClean="0">
                <a:latin typeface="Franklin Gothic Book" panose="020B0503020102020204" pitchFamily="34" charset="0"/>
              </a:rPr>
              <a:t> the audience a chance to respond]</a:t>
            </a:r>
            <a:endParaRPr lang="en-US" altLang="en-US" dirty="0" smtClean="0">
              <a:latin typeface="Franklin Gothic Book" panose="020B0503020102020204" pitchFamily="34" charset="0"/>
            </a:endParaRPr>
          </a:p>
          <a:p>
            <a:endParaRPr lang="en-US" altLang="en-US" dirty="0" smtClean="0">
              <a:latin typeface="Franklin Gothic Book" panose="020B0503020102020204" pitchFamily="34" charset="0"/>
            </a:endParaRPr>
          </a:p>
          <a:p>
            <a:r>
              <a:rPr lang="en-US" altLang="en-US" b="1" u="none" dirty="0" smtClean="0">
                <a:latin typeface="Franklin Gothic Book" panose="020B0503020102020204" pitchFamily="34" charset="0"/>
              </a:rPr>
              <a:t>ANSWER:</a:t>
            </a:r>
            <a:r>
              <a:rPr lang="en-US" altLang="en-US" b="1" u="none" baseline="0" dirty="0" smtClean="0">
                <a:latin typeface="Franklin Gothic Book" panose="020B0503020102020204" pitchFamily="34" charset="0"/>
              </a:rPr>
              <a:t>  </a:t>
            </a:r>
            <a:r>
              <a:rPr lang="en-US" altLang="en-US" b="0" u="none" dirty="0" smtClean="0">
                <a:latin typeface="Franklin Gothic Book" panose="020B0503020102020204" pitchFamily="34" charset="0"/>
              </a:rPr>
              <a:t>This</a:t>
            </a:r>
            <a:r>
              <a:rPr lang="en-US" altLang="en-US" dirty="0" smtClean="0">
                <a:latin typeface="Franklin Gothic Book" panose="020B0503020102020204" pitchFamily="34" charset="0"/>
              </a:rPr>
              <a:t> is an almond seedling.</a:t>
            </a:r>
            <a:r>
              <a:rPr lang="en-US" altLang="en-US" baseline="0" dirty="0" smtClean="0">
                <a:latin typeface="Franklin Gothic Book" panose="020B0503020102020204" pitchFamily="34" charset="0"/>
              </a:rPr>
              <a:t>  </a:t>
            </a:r>
            <a:r>
              <a:rPr lang="en-US" altLang="en-US" dirty="0" smtClean="0">
                <a:latin typeface="Franklin Gothic Book" panose="020B0503020102020204" pitchFamily="34" charset="0"/>
              </a:rPr>
              <a:t>The almond tree is a species of tree native to the Middle East and South Asia.</a:t>
            </a:r>
            <a:r>
              <a:rPr lang="en-US" altLang="en-US" baseline="0" dirty="0" smtClean="0">
                <a:latin typeface="Franklin Gothic Book" panose="020B0503020102020204" pitchFamily="34" charset="0"/>
              </a:rPr>
              <a:t>  It </a:t>
            </a:r>
            <a:r>
              <a:rPr lang="en-US" altLang="en-US" dirty="0" smtClean="0">
                <a:latin typeface="Franklin Gothic Book" panose="020B0503020102020204" pitchFamily="34" charset="0"/>
              </a:rPr>
              <a:t>begins to bear an economic crop in the 3</a:t>
            </a:r>
            <a:r>
              <a:rPr lang="en-US" altLang="en-US" baseline="30000" dirty="0" smtClean="0">
                <a:latin typeface="Franklin Gothic Book" panose="020B0503020102020204" pitchFamily="34" charset="0"/>
              </a:rPr>
              <a:t>rd</a:t>
            </a:r>
            <a:r>
              <a:rPr lang="en-US" altLang="en-US" dirty="0" smtClean="0">
                <a:latin typeface="Franklin Gothic Book" panose="020B0503020102020204" pitchFamily="34" charset="0"/>
              </a:rPr>
              <a:t> year after planting.  The tree reaches full bearing 5-6 years after planting.  When a farmer plants this seed</a:t>
            </a:r>
            <a:r>
              <a:rPr lang="en-US" altLang="en-US" baseline="0" dirty="0" smtClean="0">
                <a:latin typeface="Franklin Gothic Book" panose="020B0503020102020204" pitchFamily="34" charset="0"/>
              </a:rPr>
              <a:t>, they </a:t>
            </a:r>
            <a:r>
              <a:rPr lang="en-US" altLang="en-US" dirty="0" smtClean="0">
                <a:latin typeface="Franklin Gothic Book" panose="020B0503020102020204" pitchFamily="34" charset="0"/>
              </a:rPr>
              <a:t>are planning ahead for</a:t>
            </a:r>
            <a:r>
              <a:rPr lang="en-US" altLang="en-US" baseline="0" dirty="0" smtClean="0">
                <a:latin typeface="Franklin Gothic Book" panose="020B0503020102020204" pitchFamily="34" charset="0"/>
              </a:rPr>
              <a:t> the next 3-6 years.  The farmer is working towards a fruitful future.  </a:t>
            </a:r>
            <a:endParaRPr lang="en-US" altLang="en-US" dirty="0" smtClean="0">
              <a:latin typeface="Franklin Gothic Book" panose="020B0503020102020204" pitchFamily="34" charset="0"/>
            </a:endParaRPr>
          </a:p>
          <a:p>
            <a:endParaRPr lang="en-US" altLang="en-US" dirty="0" smtClean="0">
              <a:latin typeface="Franklin Gothic Book" panose="020B0503020102020204" pitchFamily="34" charset="0"/>
            </a:endParaRPr>
          </a:p>
          <a:p>
            <a:r>
              <a:rPr lang="en-US" altLang="en-US" dirty="0" smtClean="0">
                <a:latin typeface="Franklin Gothic Book" panose="020B0503020102020204" pitchFamily="34" charset="0"/>
              </a:rPr>
              <a:t>If we can leave you with one thought, it’s this:  The most powerful thing that any person can possess is </a:t>
            </a:r>
            <a:r>
              <a:rPr lang="en-US" altLang="en-US" b="1" dirty="0" smtClean="0">
                <a:latin typeface="Franklin Gothic Book" panose="020B0503020102020204" pitchFamily="34" charset="0"/>
              </a:rPr>
              <a:t>hope. </a:t>
            </a:r>
            <a:r>
              <a:rPr lang="en-US" altLang="en-US" b="1" baseline="0" dirty="0" smtClean="0">
                <a:latin typeface="Franklin Gothic Book" panose="020B0503020102020204" pitchFamily="34" charset="0"/>
              </a:rPr>
              <a:t> </a:t>
            </a:r>
            <a:r>
              <a:rPr lang="en-US" altLang="en-US" dirty="0" smtClean="0">
                <a:latin typeface="Franklin Gothic Book" panose="020B0503020102020204" pitchFamily="34" charset="0"/>
              </a:rPr>
              <a:t>The money we raise each year through the World Partnership Walk restores the spark of hope that unites all of humanity.  </a:t>
            </a:r>
          </a:p>
          <a:p>
            <a:endParaRPr lang="en-US" altLang="en-US" dirty="0" smtClean="0">
              <a:latin typeface="Franklin Gothic Book" panose="020B0503020102020204" pitchFamily="34" charset="0"/>
            </a:endParaRP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21</a:t>
            </a:fld>
            <a:endParaRPr lang="en-CA"/>
          </a:p>
        </p:txBody>
      </p:sp>
    </p:spTree>
    <p:extLst>
      <p:ext uri="{BB962C8B-B14F-4D97-AF65-F5344CB8AC3E}">
        <p14:creationId xmlns:p14="http://schemas.microsoft.com/office/powerpoint/2010/main" val="2074929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Franklin Gothic Book" panose="020B0503020102020204" pitchFamily="34" charset="0"/>
              </a:rPr>
              <a:t>We invite you to step forward with us to continue to instill this HOPE for</a:t>
            </a:r>
            <a:r>
              <a:rPr lang="en-US" altLang="en-US" b="1" baseline="0" dirty="0" smtClean="0">
                <a:latin typeface="Franklin Gothic Book" panose="020B0503020102020204" pitchFamily="34" charset="0"/>
              </a:rPr>
              <a:t> families and communities who really need it</a:t>
            </a:r>
            <a:r>
              <a:rPr lang="en-US" altLang="en-US" b="1" dirty="0" smtClean="0">
                <a:latin typeface="Franklin Gothic Book" panose="020B0503020102020204" pitchFamily="34" charset="0"/>
              </a:rPr>
              <a:t>.</a:t>
            </a:r>
          </a:p>
          <a:p>
            <a:endParaRPr lang="en-US" altLang="en-US" dirty="0" smtClean="0">
              <a:latin typeface="Franklin Gothic Book" panose="020B0503020102020204" pitchFamily="34" charset="0"/>
            </a:endParaRPr>
          </a:p>
          <a:p>
            <a:r>
              <a:rPr lang="en-US" altLang="en-US" dirty="0" smtClean="0">
                <a:latin typeface="Franklin Gothic Book" panose="020B0503020102020204" pitchFamily="34" charset="0"/>
              </a:rPr>
              <a:t>Visit</a:t>
            </a:r>
            <a:r>
              <a:rPr lang="en-US" altLang="en-US" baseline="0" dirty="0" smtClean="0">
                <a:latin typeface="Franklin Gothic Book" panose="020B0503020102020204" pitchFamily="34" charset="0"/>
              </a:rPr>
              <a:t> us at</a:t>
            </a:r>
            <a:r>
              <a:rPr lang="en-US" altLang="en-US" dirty="0" smtClean="0">
                <a:latin typeface="Franklin Gothic Book" panose="020B0503020102020204" pitchFamily="34" charset="0"/>
              </a:rPr>
              <a:t> </a:t>
            </a:r>
            <a:r>
              <a:rPr lang="en-US" altLang="en-US" b="1" dirty="0" smtClean="0">
                <a:latin typeface="Franklin Gothic Book" panose="020B0503020102020204" pitchFamily="34" charset="0"/>
              </a:rPr>
              <a:t>worldpartnershipwalk.com </a:t>
            </a:r>
            <a:r>
              <a:rPr lang="en-US" altLang="en-US" dirty="0" smtClean="0">
                <a:latin typeface="Franklin Gothic Book" panose="020B0503020102020204" pitchFamily="34" charset="0"/>
              </a:rPr>
              <a:t>and feel free talk to me today. I’ll be here for another [xx] minutes.</a:t>
            </a:r>
          </a:p>
          <a:p>
            <a:endParaRPr lang="en-US" altLang="en-US" dirty="0" smtClean="0">
              <a:latin typeface="Franklin Gothic Book" panose="020B0503020102020204" pitchFamily="34" charset="0"/>
            </a:endParaRPr>
          </a:p>
          <a:p>
            <a:r>
              <a:rPr lang="en-US" altLang="en-US" dirty="0" smtClean="0">
                <a:latin typeface="Franklin Gothic Book" panose="020B0503020102020204" pitchFamily="34" charset="0"/>
              </a:rPr>
              <a:t>Thank you for your time and the opportunity to connect</a:t>
            </a:r>
            <a:r>
              <a:rPr lang="en-US" altLang="en-US" baseline="0" dirty="0" smtClean="0">
                <a:latin typeface="Franklin Gothic Book" panose="020B0503020102020204" pitchFamily="34" charset="0"/>
              </a:rPr>
              <a:t> with you</a:t>
            </a:r>
            <a:r>
              <a:rPr lang="en-US" altLang="en-US" dirty="0" smtClean="0">
                <a:latin typeface="Franklin Gothic Book" panose="020B0503020102020204" pitchFamily="34" charset="0"/>
              </a:rPr>
              <a:t>.</a:t>
            </a:r>
            <a:r>
              <a:rPr lang="en-US" altLang="en-US" baseline="0" dirty="0" smtClean="0">
                <a:latin typeface="Franklin Gothic Book" panose="020B0503020102020204" pitchFamily="34" charset="0"/>
              </a:rPr>
              <a:t>  I hope we can do this together.</a:t>
            </a:r>
            <a:endParaRPr lang="en-US" altLang="en-US" dirty="0" smtClean="0">
              <a:latin typeface="Franklin Gothic Book" panose="020B0503020102020204" pitchFamily="34" charset="0"/>
            </a:endParaRP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22</a:t>
            </a:fld>
            <a:endParaRPr lang="en-CA"/>
          </a:p>
        </p:txBody>
      </p:sp>
    </p:spTree>
    <p:extLst>
      <p:ext uri="{BB962C8B-B14F-4D97-AF65-F5344CB8AC3E}">
        <p14:creationId xmlns:p14="http://schemas.microsoft.com/office/powerpoint/2010/main" val="24716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Franklin Gothic Book" panose="020B0503020102020204" pitchFamily="34" charset="0"/>
              </a:rPr>
              <a:t>International development</a:t>
            </a:r>
            <a:r>
              <a:rPr lang="en-US" altLang="en-US" baseline="0" dirty="0" smtClean="0">
                <a:latin typeface="Franklin Gothic Book" panose="020B0503020102020204" pitchFamily="34" charset="0"/>
              </a:rPr>
              <a:t> is a means through which we can contribute to a prosperous global community.  </a:t>
            </a:r>
          </a:p>
          <a:p>
            <a:r>
              <a:rPr lang="en-US" altLang="en-US" dirty="0" smtClean="0">
                <a:latin typeface="Franklin Gothic Book" panose="020B0503020102020204" pitchFamily="34" charset="0"/>
              </a:rPr>
              <a:t>Global development has</a:t>
            </a:r>
            <a:r>
              <a:rPr lang="en-US" altLang="en-US" baseline="0" dirty="0" smtClean="0">
                <a:latin typeface="Franklin Gothic Book" panose="020B0503020102020204" pitchFamily="34" charset="0"/>
              </a:rPr>
              <a:t> improved millions of lives around the</a:t>
            </a:r>
            <a:r>
              <a:rPr lang="en-US" altLang="en-US" dirty="0" smtClean="0">
                <a:latin typeface="Franklin Gothic Book" panose="020B0503020102020204" pitchFamily="34" charset="0"/>
              </a:rPr>
              <a:t> world.</a:t>
            </a:r>
            <a:r>
              <a:rPr lang="en-US" altLang="en-US" baseline="0" dirty="0" smtClean="0">
                <a:latin typeface="Franklin Gothic Book" panose="020B0503020102020204" pitchFamily="34" charset="0"/>
              </a:rPr>
              <a:t>  </a:t>
            </a:r>
          </a:p>
          <a:p>
            <a:pPr marL="171450" indent="-171450">
              <a:buFont typeface="Arial"/>
              <a:buChar char="•"/>
            </a:pPr>
            <a:r>
              <a:rPr lang="en-CA" altLang="en-US" dirty="0" smtClean="0">
                <a:latin typeface="Franklin Gothic Book" panose="020B0503020102020204" pitchFamily="34" charset="0"/>
              </a:rPr>
              <a:t>On a global scale, we are part of a movement that reduced global poverty rates by 50%</a:t>
            </a:r>
            <a:r>
              <a:rPr lang="en-US" altLang="en-US" dirty="0" smtClean="0">
                <a:latin typeface="Franklin Gothic Book" panose="020B0503020102020204" pitchFamily="34" charset="0"/>
              </a:rPr>
              <a:t> between 1990 and 2010, and lifted hundreds</a:t>
            </a:r>
            <a:r>
              <a:rPr lang="en-US" altLang="en-US" baseline="0" dirty="0" smtClean="0">
                <a:latin typeface="Franklin Gothic Book" panose="020B0503020102020204" pitchFamily="34" charset="0"/>
              </a:rPr>
              <a:t> of millions of people out of poverty</a:t>
            </a:r>
            <a:r>
              <a:rPr lang="en-US" altLang="en-US" dirty="0" smtClean="0">
                <a:latin typeface="Franklin Gothic Book" panose="020B0503020102020204" pitchFamily="34" charset="0"/>
              </a:rPr>
              <a:t>.  </a:t>
            </a:r>
          </a:p>
          <a:p>
            <a:pPr marL="171450" indent="-171450">
              <a:buFont typeface="Arial"/>
              <a:buChar char="•"/>
            </a:pPr>
            <a:r>
              <a:rPr lang="en-US" altLang="en-US" dirty="0" smtClean="0">
                <a:latin typeface="Franklin Gothic Book" panose="020B0503020102020204" pitchFamily="34" charset="0"/>
              </a:rPr>
              <a:t>What does that look like for communities and individuals? It means that parents have enough nutritious food to feed their children, each and every day. It means that children complete school with the skills to make a better future. Development helps communities address issues such as clean water, steady employment and quality health care. </a:t>
            </a:r>
          </a:p>
          <a:p>
            <a:pPr marL="171450" indent="-171450">
              <a:buFont typeface="Arial"/>
              <a:buChar char="•"/>
            </a:pPr>
            <a:r>
              <a:rPr lang="en-US" altLang="en-US" dirty="0" smtClean="0">
                <a:latin typeface="Franklin Gothic Book" panose="020B0503020102020204" pitchFamily="34" charset="0"/>
              </a:rPr>
              <a:t>Between 1990</a:t>
            </a:r>
            <a:r>
              <a:rPr lang="en-US" altLang="en-US" baseline="0" dirty="0" smtClean="0">
                <a:latin typeface="Franklin Gothic Book" panose="020B0503020102020204" pitchFamily="34" charset="0"/>
              </a:rPr>
              <a:t> and </a:t>
            </a:r>
            <a:r>
              <a:rPr lang="en-US" altLang="en-US" dirty="0" smtClean="0">
                <a:latin typeface="Franklin Gothic Book" panose="020B0503020102020204" pitchFamily="34" charset="0"/>
              </a:rPr>
              <a:t>2010,</a:t>
            </a:r>
            <a:r>
              <a:rPr lang="en-US" altLang="en-US" baseline="0" dirty="0" smtClean="0">
                <a:latin typeface="Franklin Gothic Book" panose="020B0503020102020204" pitchFamily="34" charset="0"/>
              </a:rPr>
              <a:t> </a:t>
            </a:r>
            <a:r>
              <a:rPr lang="en-CA" altLang="en-US" b="0" dirty="0" smtClean="0">
                <a:ea typeface="Calibri" panose="020F0502020204030204" pitchFamily="34" charset="0"/>
                <a:cs typeface="Times New Roman" panose="02020603050405020304" pitchFamily="18" charset="0"/>
              </a:rPr>
              <a:t>mortality</a:t>
            </a:r>
            <a:r>
              <a:rPr lang="en-CA" altLang="en-US" b="0" baseline="0" dirty="0" smtClean="0">
                <a:ea typeface="Calibri" panose="020F0502020204030204" pitchFamily="34" charset="0"/>
                <a:cs typeface="Times New Roman" panose="02020603050405020304" pitchFamily="18" charset="0"/>
              </a:rPr>
              <a:t> rates for children under the age of 5 were also reduced by 50%.  </a:t>
            </a:r>
            <a:endParaRPr lang="en-US" altLang="en-US" dirty="0" smtClean="0">
              <a:latin typeface="Franklin Gothic Book" panose="020B0503020102020204" pitchFamily="34" charset="0"/>
            </a:endParaRPr>
          </a:p>
          <a:p>
            <a:pPr marL="171450" indent="-171450">
              <a:buFont typeface="Arial"/>
              <a:buChar char="•"/>
            </a:pPr>
            <a:endParaRPr lang="en-US" altLang="en-US" dirty="0" smtClean="0">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altLang="en-US" u="sng" dirty="0" smtClean="0">
                <a:latin typeface="Franklin Gothic Book" panose="020B0503020102020204" pitchFamily="34" charset="0"/>
              </a:rPr>
              <a:t>BUT</a:t>
            </a:r>
            <a:r>
              <a:rPr lang="en-US" altLang="en-US" u="sng" baseline="0" dirty="0" smtClean="0">
                <a:latin typeface="Franklin Gothic Book" panose="020B0503020102020204" pitchFamily="34" charset="0"/>
              </a:rPr>
              <a:t> </a:t>
            </a:r>
            <a:r>
              <a:rPr lang="en-US" altLang="en-US" u="sng" dirty="0" smtClean="0">
                <a:latin typeface="Franklin Gothic Book" panose="020B0503020102020204" pitchFamily="34" charset="0"/>
              </a:rPr>
              <a:t>despite these advances</a:t>
            </a:r>
            <a:r>
              <a:rPr lang="en-US" altLang="en-US" dirty="0" smtClean="0">
                <a:latin typeface="Franklin Gothic Book" panose="020B0503020102020204" pitchFamily="34" charset="0"/>
              </a:rPr>
              <a:t>, almost 836</a:t>
            </a:r>
            <a:r>
              <a:rPr lang="en-US" altLang="en-US" baseline="0" dirty="0" smtClean="0">
                <a:latin typeface="Franklin Gothic Book" panose="020B0503020102020204" pitchFamily="34" charset="0"/>
              </a:rPr>
              <a:t> million</a:t>
            </a:r>
            <a:r>
              <a:rPr lang="en-US" altLang="en-US" dirty="0" smtClean="0">
                <a:latin typeface="Franklin Gothic Book" panose="020B0503020102020204" pitchFamily="34" charset="0"/>
              </a:rPr>
              <a:t> people still live in extreme poverty</a:t>
            </a:r>
            <a:r>
              <a:rPr lang="en-US" altLang="en-US" baseline="0" dirty="0" smtClean="0">
                <a:latin typeface="Franklin Gothic Book" panose="020B0503020102020204" pitchFamily="34" charset="0"/>
              </a:rPr>
              <a:t> - t</a:t>
            </a:r>
            <a:r>
              <a:rPr lang="en-US" altLang="en-US" dirty="0" smtClean="0">
                <a:latin typeface="Franklin Gothic Book" panose="020B0503020102020204" pitchFamily="34" charset="0"/>
              </a:rPr>
              <a:t>hat means that they live on less than $1.25 per day</a:t>
            </a:r>
            <a:r>
              <a:rPr lang="en-US" altLang="en-US" baseline="0" dirty="0" smtClean="0">
                <a:latin typeface="Franklin Gothic Book" panose="020B0503020102020204" pitchFamily="34" charset="0"/>
              </a:rPr>
              <a:t> – and </a:t>
            </a:r>
            <a:r>
              <a:rPr lang="en-CA" altLang="en-US" b="0" dirty="0" smtClean="0">
                <a:ea typeface="Calibri" panose="020F0502020204030204" pitchFamily="34" charset="0"/>
                <a:cs typeface="Times New Roman" panose="02020603050405020304" pitchFamily="18" charset="0"/>
              </a:rPr>
              <a:t>according to the United Nations</a:t>
            </a:r>
            <a:r>
              <a:rPr lang="en-CA" altLang="en-US" b="0" baseline="0" dirty="0" smtClean="0">
                <a:ea typeface="Calibri" panose="020F0502020204030204" pitchFamily="34" charset="0"/>
                <a:cs typeface="Times New Roman" panose="02020603050405020304" pitchFamily="18" charset="0"/>
              </a:rPr>
              <a:t>, every day in 2015, </a:t>
            </a:r>
            <a:r>
              <a:rPr lang="en-CA" sz="1200" b="0" i="0" kern="1200" dirty="0" smtClean="0">
                <a:solidFill>
                  <a:schemeClr val="tx1"/>
                </a:solidFill>
                <a:effectLst/>
                <a:latin typeface="+mn-lt"/>
                <a:ea typeface="+mn-ea"/>
                <a:cs typeface="+mn-cs"/>
              </a:rPr>
              <a:t>16,000 children under five continued to die, mostly from preventable causes.  The overwhelming majority of people living on less than $1.25 a day belong to two regions:  Southern Asia and sub-Saharan Africa.</a:t>
            </a:r>
          </a:p>
          <a:p>
            <a:endParaRPr lang="en-CA" sz="1200" b="0"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The ISSUE:</a:t>
            </a:r>
            <a:r>
              <a:rPr lang="en-CA" sz="1200" b="1"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The reality is that today, hundreds of millions </a:t>
            </a:r>
            <a:r>
              <a:rPr lang="en-CA" sz="1200" b="0" i="0" kern="1200" dirty="0" smtClean="0">
                <a:solidFill>
                  <a:schemeClr val="tx1"/>
                </a:solidFill>
                <a:effectLst/>
                <a:latin typeface="+mn-lt"/>
                <a:ea typeface="+mn-ea"/>
                <a:cs typeface="+mn-cs"/>
              </a:rPr>
              <a:t>of citizens continue to live in extreme poverty and are denied a life of dignity.  </a:t>
            </a:r>
            <a:r>
              <a:rPr lang="en-US" altLang="en-US" dirty="0" smtClean="0">
                <a:latin typeface="Franklin Gothic Book" panose="020B0503020102020204" pitchFamily="34" charset="0"/>
              </a:rPr>
              <a:t>SO, while development is working, the fight against poverty is ongoing.</a:t>
            </a:r>
            <a:endParaRPr lang="en-CA" sz="1200" b="0" i="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[If</a:t>
            </a:r>
            <a:r>
              <a:rPr lang="en-US" sz="1200" b="1" i="1" kern="1200" baseline="0" dirty="0" smtClean="0">
                <a:solidFill>
                  <a:schemeClr val="tx1"/>
                </a:solidFill>
                <a:effectLst/>
                <a:latin typeface="+mn-lt"/>
                <a:ea typeface="+mn-ea"/>
                <a:cs typeface="+mn-cs"/>
              </a:rPr>
              <a:t> there is time, mention the bullets below]</a:t>
            </a:r>
            <a:endParaRPr lang="en-CA" sz="1200" b="1"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There are rising inequalities within and among countries. </a:t>
            </a: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There are enormous disparities of opportunity, wealth and power. </a:t>
            </a: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Gender inequality remains a key challenge. </a:t>
            </a: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Unemployment, particularly youth unemployment, is a major concern. </a:t>
            </a: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Global health threats, more frequent and intense natural disasters, spiralling conflict, violent extremism, terrorism and related humanitarian crises and forced displacement of people threaten many communities</a:t>
            </a:r>
            <a:r>
              <a:rPr lang="en-CA" sz="1200" b="0" i="0" kern="1200" baseline="0" dirty="0" smtClean="0">
                <a:solidFill>
                  <a:schemeClr val="tx1"/>
                </a:solidFill>
                <a:effectLst/>
                <a:latin typeface="+mn-lt"/>
                <a:ea typeface="+mn-ea"/>
                <a:cs typeface="+mn-cs"/>
              </a:rPr>
              <a:t> around the world. </a:t>
            </a:r>
            <a:endParaRPr lang="en-US" altLang="en-US" dirty="0" smtClean="0">
              <a:latin typeface="Franklin Gothic Book" panose="020B0503020102020204" pitchFamily="34" charset="0"/>
            </a:endParaRPr>
          </a:p>
          <a:p>
            <a:pPr marL="0" indent="0">
              <a:buFont typeface="Arial"/>
              <a:buNone/>
            </a:pPr>
            <a:endParaRPr lang="en-US" altLang="en-US" dirty="0" smtClean="0">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dirty="0" smtClean="0">
                <a:latin typeface="Montserrat"/>
              </a:rPr>
              <a:t>SOURCE:  </a:t>
            </a:r>
            <a:endParaRPr lang="en-US" sz="1200" i="1" dirty="0" smtClean="0">
              <a:latin typeface="Montserrat"/>
            </a:endParaRPr>
          </a:p>
          <a:p>
            <a:pPr>
              <a:lnSpc>
                <a:spcPct val="100000"/>
              </a:lnSpc>
              <a:spcBef>
                <a:spcPts val="0"/>
              </a:spcBef>
            </a:pPr>
            <a:r>
              <a:rPr lang="en-US" sz="1200" i="1" dirty="0" smtClean="0">
                <a:latin typeface="Montserrat"/>
              </a:rPr>
              <a:t>United Nations Millennium Development Goals Report 2015</a:t>
            </a:r>
          </a:p>
          <a:p>
            <a:pPr>
              <a:lnSpc>
                <a:spcPct val="100000"/>
              </a:lnSpc>
              <a:spcBef>
                <a:spcPts val="0"/>
              </a:spcBef>
            </a:pPr>
            <a:r>
              <a:rPr lang="en-US" sz="1200" i="1" dirty="0" smtClean="0">
                <a:latin typeface="Montserrat"/>
              </a:rPr>
              <a:t>United Nations Sustainable Development Goals 2016</a:t>
            </a:r>
            <a:endParaRPr lang="en-CA" sz="1200" i="1" dirty="0" smtClean="0">
              <a:latin typeface="Montserrat"/>
            </a:endParaRPr>
          </a:p>
          <a:p>
            <a:pPr marL="171450" indent="-171450">
              <a:buFont typeface="Arial"/>
              <a:buChar char="•"/>
            </a:pPr>
            <a:endParaRPr lang="en-US" altLang="en-US" dirty="0" smtClean="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9406725C-1782-4D4A-B5A3-6E3EAC4A4286}" type="slidenum">
              <a:rPr lang="en-CA" smtClean="0"/>
              <a:t>3</a:t>
            </a:fld>
            <a:endParaRPr lang="en-CA"/>
          </a:p>
        </p:txBody>
      </p:sp>
    </p:spTree>
    <p:extLst>
      <p:ext uri="{BB962C8B-B14F-4D97-AF65-F5344CB8AC3E}">
        <p14:creationId xmlns:p14="http://schemas.microsoft.com/office/powerpoint/2010/main" val="272722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dirty="0" smtClean="0">
                <a:latin typeface="Franklin Gothic Book" panose="020B0503020102020204" pitchFamily="34" charset="0"/>
              </a:rPr>
              <a:t>In the face of</a:t>
            </a:r>
            <a:r>
              <a:rPr lang="en-US" altLang="en-US" baseline="0" dirty="0" smtClean="0">
                <a:latin typeface="Franklin Gothic Book" panose="020B0503020102020204" pitchFamily="34" charset="0"/>
              </a:rPr>
              <a:t> the challenges that our global community is faced with, there is an immense</a:t>
            </a:r>
            <a:r>
              <a:rPr lang="en-US" altLang="en-US" dirty="0" smtClean="0">
                <a:latin typeface="Franklin Gothic Book" panose="020B0503020102020204" pitchFamily="34" charset="0"/>
              </a:rPr>
              <a:t> opportunity</a:t>
            </a:r>
            <a:r>
              <a:rPr lang="en-US" altLang="en-US" baseline="0" dirty="0" smtClean="0">
                <a:latin typeface="Franklin Gothic Book" panose="020B0503020102020204" pitchFamily="34" charset="0"/>
              </a:rPr>
              <a:t> </a:t>
            </a:r>
            <a:r>
              <a:rPr lang="en-US" altLang="en-US" dirty="0" smtClean="0">
                <a:latin typeface="Franklin Gothic Book" panose="020B0503020102020204" pitchFamily="34" charset="0"/>
              </a:rPr>
              <a:t>to make a difference in the lives of millions of people who live in poverty around the world.</a:t>
            </a:r>
            <a:endParaRPr lang="en-US" altLang="en-US" baseline="0" dirty="0" smtClean="0">
              <a:latin typeface="Franklin Gothic Book" panose="020B05030201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baseline="0" dirty="0" smtClean="0">
                <a:latin typeface="Franklin Gothic Book" panose="020B0503020102020204" pitchFamily="34" charset="0"/>
              </a:rPr>
              <a:t>In the face of challenges, there IS hope for a brighter future and prosperity for all of humanity.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baseline="0" dirty="0" smtClean="0">
                <a:latin typeface="Franklin Gothic Book" panose="020B0503020102020204" pitchFamily="34" charset="0"/>
              </a:rPr>
              <a:t>Our </a:t>
            </a:r>
            <a:r>
              <a:rPr lang="en-US" altLang="en-US" dirty="0" smtClean="0">
                <a:latin typeface="Franklin Gothic Book" panose="020B0503020102020204" pitchFamily="34" charset="0"/>
              </a:rPr>
              <a:t>interconnectedness presents us with a great opportunity to accelerate human development</a:t>
            </a:r>
            <a:r>
              <a:rPr lang="en-US" altLang="en-US" baseline="0" dirty="0" smtClean="0">
                <a:latin typeface="Franklin Gothic Book" panose="020B0503020102020204" pitchFamily="34" charset="0"/>
              </a:rPr>
              <a:t> and to </a:t>
            </a:r>
            <a:r>
              <a:rPr lang="en-US" altLang="en-US" dirty="0" smtClean="0">
                <a:latin typeface="Franklin Gothic Book" panose="020B0503020102020204" pitchFamily="34" charset="0"/>
              </a:rPr>
              <a:t>be a positive force of change in our global community by investing our time, resources and knowledge in smart development</a:t>
            </a:r>
            <a:r>
              <a:rPr lang="en-US" altLang="en-US" baseline="0" dirty="0" smtClean="0">
                <a:latin typeface="Franklin Gothic Book" panose="020B0503020102020204" pitchFamily="34" charset="0"/>
              </a:rPr>
              <a:t> solutions that help alleviate poverty and improve the quality of life for communities in some of the poorest regions of the world.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altLang="en-US" baseline="0" dirty="0" smtClean="0">
                <a:latin typeface="Franklin Gothic Book" panose="020B0503020102020204" pitchFamily="34" charset="0"/>
              </a:rPr>
              <a:t>In turn, we are contributing to a more prosperous, economically stable, secure, healthy, united, and thriving global community for us all.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altLang="en-US" baseline="0" dirty="0" smtClean="0">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Franklin Gothic Book" panose="020B0503020102020204" pitchFamily="34" charset="0"/>
            </a:endParaRPr>
          </a:p>
          <a:p>
            <a:endParaRPr lang="en-US" altLang="en-US" dirty="0" smtClean="0">
              <a:latin typeface="Franklin Gothic Book" panose="020B0503020102020204" pitchFamily="34" charset="0"/>
            </a:endParaRP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4</a:t>
            </a:fld>
            <a:endParaRPr lang="en-CA"/>
          </a:p>
        </p:txBody>
      </p:sp>
    </p:spTree>
    <p:extLst>
      <p:ext uri="{BB962C8B-B14F-4D97-AF65-F5344CB8AC3E}">
        <p14:creationId xmlns:p14="http://schemas.microsoft.com/office/powerpoint/2010/main" val="402734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solidFill>
                  <a:srgbClr val="FF0000"/>
                </a:solidFill>
                <a:latin typeface="Franklin Gothic Book" panose="020B0503020102020204" pitchFamily="34" charset="0"/>
              </a:rPr>
              <a:t>This </a:t>
            </a:r>
            <a:r>
              <a:rPr lang="en-CA" altLang="en-US" baseline="0" dirty="0" smtClean="0">
                <a:solidFill>
                  <a:srgbClr val="FF0000"/>
                </a:solidFill>
                <a:latin typeface="Franklin Gothic Book" panose="020B0503020102020204" pitchFamily="34" charset="0"/>
              </a:rPr>
              <a:t>opportunity has inspired leaders and countries to come together and improve the conditions of our global community.</a:t>
            </a:r>
            <a:endParaRPr lang="en-CA" altLang="en-US" dirty="0" smtClean="0">
              <a:solidFill>
                <a:srgbClr val="FF0000"/>
              </a:solidFill>
              <a:latin typeface="Franklin Gothic Book" panose="020B0503020102020204" pitchFamily="34" charset="0"/>
            </a:endParaRPr>
          </a:p>
          <a:p>
            <a:endParaRPr lang="en-CA" altLang="en-US" dirty="0" smtClean="0">
              <a:solidFill>
                <a:srgbClr val="FF0000"/>
              </a:solidFill>
              <a:latin typeface="Franklin Gothic Book" panose="020B0503020102020204" pitchFamily="34" charset="0"/>
            </a:endParaRPr>
          </a:p>
          <a:p>
            <a:r>
              <a:rPr lang="en-CA" altLang="en-US" b="1" dirty="0" smtClean="0">
                <a:solidFill>
                  <a:srgbClr val="FF0000"/>
                </a:solidFill>
                <a:latin typeface="Franklin Gothic Book" panose="020B0503020102020204" pitchFamily="34" charset="0"/>
              </a:rPr>
              <a:t>United Nations Sustainable Development Goals (SDGs):  </a:t>
            </a:r>
          </a:p>
          <a:p>
            <a:pPr marL="171450" indent="-171450">
              <a:buFont typeface="Arial" panose="020B0604020202020204" pitchFamily="34" charset="0"/>
              <a:buChar char="•"/>
            </a:pPr>
            <a:r>
              <a:rPr lang="en-CA" altLang="en-US" dirty="0" smtClean="0">
                <a:solidFill>
                  <a:srgbClr val="141313"/>
                </a:solidFill>
                <a:latin typeface="Franklin Gothic Book" panose="020B0503020102020204" pitchFamily="34" charset="0"/>
              </a:rPr>
              <a:t>On September 25th 2015, countries around the world (193) adopted a set of goals to end poverty, protect the planet, and ensure prosperity for all, as part of a new sustainable development agenda.  These</a:t>
            </a:r>
            <a:r>
              <a:rPr lang="en-CA" altLang="en-US" baseline="0" dirty="0" smtClean="0">
                <a:solidFill>
                  <a:srgbClr val="141313"/>
                </a:solidFill>
                <a:latin typeface="Franklin Gothic Book" panose="020B0503020102020204" pitchFamily="34" charset="0"/>
              </a:rPr>
              <a:t> g</a:t>
            </a:r>
            <a:r>
              <a:rPr lang="en-CA" altLang="en-US" dirty="0" smtClean="0">
                <a:solidFill>
                  <a:srgbClr val="141313"/>
                </a:solidFill>
                <a:latin typeface="Franklin Gothic Book" panose="020B0503020102020204" pitchFamily="34" charset="0"/>
              </a:rPr>
              <a:t>lobal goals are for all countries and all people.  </a:t>
            </a:r>
          </a:p>
          <a:p>
            <a:pPr marL="171450" indent="-171450">
              <a:buFont typeface="Arial" panose="020B0604020202020204" pitchFamily="34" charset="0"/>
              <a:buChar char="•"/>
            </a:pPr>
            <a:r>
              <a:rPr lang="en-CA" altLang="en-US" dirty="0" smtClean="0">
                <a:solidFill>
                  <a:srgbClr val="141313"/>
                </a:solidFill>
                <a:latin typeface="Franklin Gothic Book" panose="020B0503020102020204" pitchFamily="34" charset="0"/>
              </a:rPr>
              <a:t>As you will</a:t>
            </a:r>
            <a:r>
              <a:rPr lang="en-CA" altLang="en-US" baseline="0" dirty="0" smtClean="0">
                <a:solidFill>
                  <a:srgbClr val="141313"/>
                </a:solidFill>
                <a:latin typeface="Franklin Gothic Book" panose="020B0503020102020204" pitchFamily="34" charset="0"/>
              </a:rPr>
              <a:t> note, “No Poverty” is number one on the list.  If you expand on this goal, section 1.1 says: “By 2030, eradicate extreme poverty for all people everywhere, currently measured as people living on less than $1.25 a day”</a:t>
            </a:r>
          </a:p>
          <a:p>
            <a:endParaRPr lang="en-CA" altLang="en-US" u="sng" dirty="0" smtClean="0">
              <a:solidFill>
                <a:srgbClr val="141313"/>
              </a:solidFill>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solidFill>
                  <a:srgbClr val="FF0000"/>
                </a:solidFill>
                <a:latin typeface="Franklin Gothic Book" panose="020B0503020102020204" pitchFamily="34" charset="0"/>
              </a:rPr>
              <a:t>SO, we</a:t>
            </a:r>
            <a:r>
              <a:rPr lang="en-CA" altLang="en-US" baseline="0" dirty="0" smtClean="0">
                <a:solidFill>
                  <a:srgbClr val="FF0000"/>
                </a:solidFill>
                <a:latin typeface="Franklin Gothic Book" panose="020B0503020102020204" pitchFamily="34" charset="0"/>
              </a:rPr>
              <a:t> </a:t>
            </a:r>
            <a:r>
              <a:rPr lang="en-CA" altLang="en-US" dirty="0" smtClean="0">
                <a:solidFill>
                  <a:srgbClr val="FF0000"/>
                </a:solidFill>
                <a:latin typeface="Franklin Gothic Book" panose="020B0503020102020204" pitchFamily="34" charset="0"/>
              </a:rPr>
              <a:t>are part of a global movement of thought</a:t>
            </a:r>
            <a:r>
              <a:rPr lang="en-CA" altLang="en-US" baseline="0" dirty="0" smtClean="0">
                <a:solidFill>
                  <a:srgbClr val="FF0000"/>
                </a:solidFill>
                <a:latin typeface="Franklin Gothic Book" panose="020B0503020102020204" pitchFamily="34" charset="0"/>
              </a:rPr>
              <a:t> leaders, change makers and ordinary people who want</a:t>
            </a:r>
            <a:r>
              <a:rPr lang="en-CA" altLang="en-US" dirty="0" smtClean="0">
                <a:solidFill>
                  <a:srgbClr val="FF0000"/>
                </a:solidFill>
                <a:latin typeface="Franklin Gothic Book" panose="020B0503020102020204" pitchFamily="34" charset="0"/>
              </a:rPr>
              <a:t> to see an end to global poverty.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i="1" baseline="0" dirty="0" smtClean="0">
                <a:solidFill>
                  <a:srgbClr val="141313"/>
                </a:solidFill>
                <a:latin typeface="Franklin Gothic Book" panose="020B0503020102020204" pitchFamily="34" charset="0"/>
              </a:rPr>
              <a:t>SOURCE:  </a:t>
            </a:r>
            <a:r>
              <a:rPr lang="en-CA" altLang="en-US" i="1" u="sng" dirty="0" smtClean="0">
                <a:solidFill>
                  <a:srgbClr val="141313"/>
                </a:solidFill>
                <a:latin typeface="Franklin Gothic Book" panose="020B0503020102020204" pitchFamily="34" charset="0"/>
              </a:rPr>
              <a:t>https://sustainabledevelopment.un.org/?menu=1300</a:t>
            </a: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5</a:t>
            </a:fld>
            <a:endParaRPr lang="en-CA"/>
          </a:p>
        </p:txBody>
      </p:sp>
    </p:spTree>
    <p:extLst>
      <p:ext uri="{BB962C8B-B14F-4D97-AF65-F5344CB8AC3E}">
        <p14:creationId xmlns:p14="http://schemas.microsoft.com/office/powerpoint/2010/main" val="288148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1" u="sng" dirty="0" smtClean="0">
                <a:latin typeface="Franklin Gothic Book" panose="020B0503020102020204" pitchFamily="34" charset="0"/>
              </a:rPr>
              <a:t>[SPEAKER NOTE:  This</a:t>
            </a:r>
            <a:r>
              <a:rPr lang="en-US" altLang="en-US" b="1" i="1" u="sng" baseline="0" dirty="0" smtClean="0">
                <a:latin typeface="Franklin Gothic Book" panose="020B0503020102020204" pitchFamily="34" charset="0"/>
              </a:rPr>
              <a:t> slide is for </a:t>
            </a:r>
            <a:r>
              <a:rPr lang="en-US" altLang="en-US" b="1" i="1" u="sng" dirty="0" smtClean="0">
                <a:latin typeface="Franklin Gothic Book" panose="020B0503020102020204" pitchFamily="34" charset="0"/>
              </a:rPr>
              <a:t>CORPORATE AUDIENCES.</a:t>
            </a:r>
            <a:r>
              <a:rPr lang="en-US" altLang="en-US" b="1" i="1" u="sng" baseline="0" dirty="0" smtClean="0">
                <a:latin typeface="Franklin Gothic Book" panose="020B0503020102020204" pitchFamily="34" charset="0"/>
              </a:rPr>
              <a:t>  DELETE this for non-corporate audiences]</a:t>
            </a:r>
            <a:endParaRPr lang="en-US" altLang="en-US" b="1" i="1" u="sng" dirty="0" smtClean="0">
              <a:latin typeface="Franklin Gothic Book" panose="020B0503020102020204" pitchFamily="34" charset="0"/>
            </a:endParaRPr>
          </a:p>
          <a:p>
            <a:endParaRPr lang="en-US" altLang="en-US" b="0" dirty="0" smtClean="0">
              <a:latin typeface="Franklin Gothic Book" panose="020B0503020102020204" pitchFamily="34" charset="0"/>
            </a:endParaRPr>
          </a:p>
          <a:p>
            <a:pPr marL="171450" indent="-171450">
              <a:buFont typeface="Arial" panose="020B0604020202020204" pitchFamily="34" charset="0"/>
              <a:buChar char="•"/>
            </a:pPr>
            <a:r>
              <a:rPr lang="en-CA" altLang="en-US" b="0" dirty="0" smtClean="0">
                <a:solidFill>
                  <a:srgbClr val="141313"/>
                </a:solidFill>
                <a:latin typeface="Franklin Gothic Book" panose="020B0503020102020204" pitchFamily="34" charset="0"/>
              </a:rPr>
              <a:t>This is something that is important to the corporate world</a:t>
            </a:r>
            <a:r>
              <a:rPr lang="en-CA" altLang="en-US" b="0" baseline="0" dirty="0" smtClean="0">
                <a:solidFill>
                  <a:srgbClr val="141313"/>
                </a:solidFill>
                <a:latin typeface="Franklin Gothic Book" panose="020B0503020102020204" pitchFamily="34" charset="0"/>
              </a:rPr>
              <a:t> as demonstrated through IMPACT 2030.  </a:t>
            </a:r>
            <a:endParaRPr lang="en-CA" altLang="en-US" b="1" dirty="0" smtClean="0">
              <a:solidFill>
                <a:srgbClr val="141313"/>
              </a:solidFill>
              <a:latin typeface="Franklin Gothic Book" panose="020B0503020102020204" pitchFamily="34" charset="0"/>
            </a:endParaRPr>
          </a:p>
          <a:p>
            <a:pPr marL="171450" indent="-171450">
              <a:buFont typeface="Arial" panose="020B0604020202020204" pitchFamily="34" charset="0"/>
              <a:buChar char="•"/>
            </a:pPr>
            <a:r>
              <a:rPr lang="en-CA" altLang="en-US" b="1" dirty="0" smtClean="0">
                <a:solidFill>
                  <a:srgbClr val="141313"/>
                </a:solidFill>
                <a:latin typeface="Franklin Gothic Book" panose="020B0503020102020204" pitchFamily="34" charset="0"/>
              </a:rPr>
              <a:t>IMPACT 2030 </a:t>
            </a:r>
            <a:r>
              <a:rPr lang="en-CA" altLang="en-US" dirty="0" smtClean="0">
                <a:solidFill>
                  <a:srgbClr val="141313"/>
                </a:solidFill>
                <a:latin typeface="Franklin Gothic Book" panose="020B0503020102020204" pitchFamily="34" charset="0"/>
              </a:rPr>
              <a:t>is a business-led global collaboration between the United Nations, the private sector and civil society organizations, created to mobilize corporate volunteers to directly and substantially contribute to achieving the United Nations’ Sustainable Development Goals. </a:t>
            </a:r>
            <a:endParaRPr lang="en-US" altLang="en-US" dirty="0" smtClean="0">
              <a:latin typeface="Franklin Gothic Book" panose="020B0503020102020204" pitchFamily="34" charset="0"/>
            </a:endParaRPr>
          </a:p>
          <a:p>
            <a:pPr marL="171450" indent="-171450">
              <a:buFont typeface="Arial" panose="020B0604020202020204" pitchFamily="34" charset="0"/>
              <a:buChar char="•"/>
            </a:pPr>
            <a:r>
              <a:rPr lang="en-US" altLang="en-US" dirty="0" smtClean="0">
                <a:latin typeface="Franklin Gothic Book" panose="020B0503020102020204" pitchFamily="34" charset="0"/>
              </a:rPr>
              <a:t>Here is a list of the companies that have joined IMPACT 2030. They are engaging their employees in volunteering activities to help achieve the objectives of sustainable development.</a:t>
            </a:r>
            <a:endParaRPr lang="en-CA" altLang="en-US" dirty="0" smtClean="0">
              <a:latin typeface="Franklin Gothic Book" panose="020B0503020102020204" pitchFamily="34" charset="0"/>
            </a:endParaRPr>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6</a:t>
            </a:fld>
            <a:endParaRPr lang="en-CA"/>
          </a:p>
        </p:txBody>
      </p:sp>
    </p:spTree>
    <p:extLst>
      <p:ext uri="{BB962C8B-B14F-4D97-AF65-F5344CB8AC3E}">
        <p14:creationId xmlns:p14="http://schemas.microsoft.com/office/powerpoint/2010/main" val="39703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We are interconnected</a:t>
            </a:r>
            <a:r>
              <a:rPr lang="en-US" sz="1200" baseline="0" dirty="0" smtClean="0"/>
              <a:t> </a:t>
            </a:r>
            <a:r>
              <a:rPr lang="en-US" sz="1200" dirty="0" smtClean="0"/>
              <a:t>as a global community and have the capacity to</a:t>
            </a:r>
            <a:r>
              <a:rPr lang="en-US" sz="1200" baseline="0" dirty="0" smtClean="0"/>
              <a:t> contribute to positive change.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altLang="en-US" dirty="0" smtClean="0">
                <a:solidFill>
                  <a:srgbClr val="FF0000"/>
                </a:solidFill>
                <a:latin typeface="Franklin Gothic Book" panose="020B0503020102020204" pitchFamily="34" charset="0"/>
              </a:rPr>
              <a:t>There is a larger global movement of</a:t>
            </a:r>
            <a:r>
              <a:rPr lang="en-CA" altLang="en-US" baseline="0" dirty="0" smtClean="0">
                <a:solidFill>
                  <a:srgbClr val="FF0000"/>
                </a:solidFill>
                <a:latin typeface="Franklin Gothic Book" panose="020B0503020102020204" pitchFamily="34" charset="0"/>
              </a:rPr>
              <a:t> leaders, change makers and ordinary people who want</a:t>
            </a:r>
            <a:r>
              <a:rPr lang="en-CA" altLang="en-US" dirty="0" smtClean="0">
                <a:solidFill>
                  <a:srgbClr val="FF0000"/>
                </a:solidFill>
                <a:latin typeface="Franklin Gothic Book" panose="020B0503020102020204" pitchFamily="34" charset="0"/>
              </a:rPr>
              <a:t> to see an end to global poverty. </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aseline="0" dirty="0" smtClean="0"/>
              <a:t>Global development is working and poverty levels have dropped significantly in the past few decades.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aseline="0" dirty="0" smtClean="0"/>
              <a:t>Hundreds of millions of citizens still live in extreme poverty.</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aseline="0" dirty="0" smtClean="0"/>
              <a:t>SO, there is an ongoing need and tremendous opportunity for all of us to be a part of the solution to end poverty in our lifetime.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406725C-1782-4D4A-B5A3-6E3EAC4A4286}" type="slidenum">
              <a:rPr lang="en-CA" smtClean="0"/>
              <a:t>7</a:t>
            </a:fld>
            <a:endParaRPr lang="en-CA"/>
          </a:p>
        </p:txBody>
      </p:sp>
    </p:spTree>
    <p:extLst>
      <p:ext uri="{BB962C8B-B14F-4D97-AF65-F5344CB8AC3E}">
        <p14:creationId xmlns:p14="http://schemas.microsoft.com/office/powerpoint/2010/main" val="140455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ltLang="en-US" dirty="0" smtClean="0">
                <a:latin typeface="Franklin Gothic Book" panose="020B0503020102020204" pitchFamily="34" charset="0"/>
              </a:rPr>
              <a:t>The </a:t>
            </a:r>
            <a:r>
              <a:rPr lang="en-US" altLang="en-US" b="1" dirty="0" smtClean="0">
                <a:solidFill>
                  <a:srgbClr val="FF0000"/>
                </a:solidFill>
                <a:latin typeface="Franklin Gothic Book" panose="020B0503020102020204" pitchFamily="34" charset="0"/>
              </a:rPr>
              <a:t>World Partnership </a:t>
            </a:r>
            <a:r>
              <a:rPr lang="en-US" altLang="en-US" b="1" dirty="0" smtClean="0">
                <a:latin typeface="Franklin Gothic Book" panose="020B0503020102020204" pitchFamily="34" charset="0"/>
              </a:rPr>
              <a:t>Walk </a:t>
            </a:r>
            <a:r>
              <a:rPr lang="en-US" altLang="en-US" dirty="0" smtClean="0">
                <a:latin typeface="Franklin Gothic Book" panose="020B0503020102020204" pitchFamily="34" charset="0"/>
              </a:rPr>
              <a:t>is a fantastic vehicle through which Canadians can put their global citizenship into action and be a force of positive change</a:t>
            </a:r>
            <a:r>
              <a:rPr lang="en-US" altLang="en-US" baseline="0" dirty="0" smtClean="0">
                <a:latin typeface="Franklin Gothic Book" panose="020B0503020102020204" pitchFamily="34" charset="0"/>
              </a:rPr>
              <a:t> in their local and global community</a:t>
            </a:r>
            <a:endParaRPr lang="en-US" altLang="en-US" dirty="0" smtClean="0">
              <a:latin typeface="Franklin Gothic Book" panose="020B0503020102020204" pitchFamily="34" charset="0"/>
            </a:endParaRPr>
          </a:p>
          <a:p>
            <a:pPr marL="171450" indent="-171450">
              <a:buFont typeface="Arial"/>
              <a:buChar char="•"/>
            </a:pPr>
            <a:endParaRPr lang="en-US" altLang="en-US" dirty="0" smtClean="0">
              <a:latin typeface="Franklin Gothic Book" panose="020B0503020102020204" pitchFamily="34" charset="0"/>
            </a:endParaRPr>
          </a:p>
          <a:p>
            <a:pPr marL="171450" indent="-171450">
              <a:buFont typeface="Arial"/>
              <a:buChar char="•"/>
            </a:pPr>
            <a:r>
              <a:rPr lang="en-US" altLang="en-US" dirty="0" smtClean="0">
                <a:latin typeface="Franklin Gothic Book" panose="020B0503020102020204" pitchFamily="34" charset="0"/>
              </a:rPr>
              <a:t>The Walk is an initiative of the Aga Khan Foundation Canada — a registered</a:t>
            </a:r>
            <a:r>
              <a:rPr lang="en-US" altLang="en-US" baseline="0" dirty="0" smtClean="0">
                <a:latin typeface="Franklin Gothic Book" panose="020B0503020102020204" pitchFamily="34" charset="0"/>
              </a:rPr>
              <a:t> Canadian charity and </a:t>
            </a:r>
            <a:r>
              <a:rPr lang="en-US" altLang="en-US" dirty="0" smtClean="0">
                <a:latin typeface="Franklin Gothic Book" panose="020B0503020102020204" pitchFamily="34" charset="0"/>
              </a:rPr>
              <a:t>non-profit international development agency that works with communities in developing regions of the world,  to find sustainable solutions to the complex problems of global poverty.  In Canada, AKFC raises funds, taps into Canadian expertise to strengthen its development work, builds partnerships with Canadian institutions, and promotes discussion and learning on global issues.  </a:t>
            </a:r>
            <a:endParaRPr lang="en-CA" altLang="en-US" dirty="0" smtClean="0">
              <a:latin typeface="Franklin Gothic Book" panose="020B0503020102020204" pitchFamily="34" charset="0"/>
            </a:endParaRPr>
          </a:p>
          <a:p>
            <a:pPr marL="171450" indent="-171450">
              <a:buFont typeface="Arial"/>
              <a:buChar char="•"/>
            </a:pPr>
            <a:r>
              <a:rPr lang="en-US" altLang="en-US" dirty="0" smtClean="0">
                <a:latin typeface="Franklin Gothic Book" panose="020B0503020102020204" pitchFamily="34" charset="0"/>
              </a:rPr>
              <a:t>The Walk is Canada’s largest annual event dedicated to raising funds and awareness to end global poverty. </a:t>
            </a:r>
          </a:p>
          <a:p>
            <a:pPr marL="171450" indent="-171450">
              <a:buFont typeface="Arial"/>
              <a:buChar char="•"/>
            </a:pPr>
            <a:r>
              <a:rPr lang="en-US" altLang="en-US" dirty="0" smtClean="0">
                <a:latin typeface="Franklin Gothic Book" panose="020B0503020102020204" pitchFamily="34" charset="0"/>
              </a:rPr>
              <a:t>It is a national movement of tens of thousands of Canadians who come together to have a global impact. </a:t>
            </a:r>
            <a:endParaRPr lang="en-CA" altLang="en-US" dirty="0" smtClean="0">
              <a:latin typeface="Franklin Gothic Book" panose="020B0503020102020204" pitchFamily="34" charset="0"/>
            </a:endParaRPr>
          </a:p>
          <a:p>
            <a:pPr marL="171450" indent="-171450">
              <a:buFont typeface="Arial"/>
              <a:buChar char="•"/>
            </a:pPr>
            <a:r>
              <a:rPr lang="en-CA" altLang="en-US" dirty="0" smtClean="0">
                <a:latin typeface="Franklin Gothic Book" panose="020B0503020102020204" pitchFamily="34" charset="0"/>
              </a:rPr>
              <a:t>For the last</a:t>
            </a:r>
            <a:r>
              <a:rPr lang="en-US" altLang="en-US" dirty="0" smtClean="0">
                <a:latin typeface="Franklin Gothic Book" panose="020B0503020102020204" pitchFamily="34" charset="0"/>
              </a:rPr>
              <a:t> 30 years, thousands of Canadians from across the country have joined the World Partnership Walk to make a difference beyond our borders — and they ARE making a difference.  </a:t>
            </a:r>
            <a:r>
              <a:rPr lang="en-CA" altLang="en-US" dirty="0" smtClean="0">
                <a:latin typeface="Franklin Gothic Book" panose="020B0503020102020204" pitchFamily="34" charset="0"/>
              </a:rPr>
              <a:t> </a:t>
            </a:r>
            <a:endParaRPr lang="en-US" altLang="en-US" dirty="0" smtClean="0">
              <a:latin typeface="Franklin Gothic Book" panose="020B0503020102020204" pitchFamily="34" charset="0"/>
            </a:endParaRPr>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9406725C-1782-4D4A-B5A3-6E3EAC4A4286}" type="slidenum">
              <a:rPr lang="en-CA" smtClean="0"/>
              <a:t>8</a:t>
            </a:fld>
            <a:endParaRPr lang="en-CA"/>
          </a:p>
        </p:txBody>
      </p:sp>
    </p:spTree>
    <p:extLst>
      <p:ext uri="{BB962C8B-B14F-4D97-AF65-F5344CB8AC3E}">
        <p14:creationId xmlns:p14="http://schemas.microsoft.com/office/powerpoint/2010/main" val="87658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063" indent="-119063">
              <a:lnSpc>
                <a:spcPct val="110000"/>
              </a:lnSpc>
              <a:spcBef>
                <a:spcPct val="0"/>
              </a:spcBef>
            </a:pPr>
            <a:r>
              <a:rPr lang="en-US" altLang="en-US" dirty="0" smtClean="0">
                <a:latin typeface="Franklin Gothic Book" panose="020B0503020102020204" pitchFamily="34" charset="0"/>
              </a:rPr>
              <a:t>We’ve had a big impact in Canada and the numbers show it.  </a:t>
            </a:r>
          </a:p>
          <a:p>
            <a:pPr marL="119063" indent="-119063">
              <a:lnSpc>
                <a:spcPct val="110000"/>
              </a:lnSpc>
              <a:spcBef>
                <a:spcPct val="0"/>
              </a:spcBef>
            </a:pPr>
            <a:endParaRPr lang="en-US" altLang="en-US" dirty="0" smtClean="0">
              <a:latin typeface="Franklin Gothic Book" panose="020B0503020102020204" pitchFamily="34" charset="0"/>
            </a:endParaRPr>
          </a:p>
          <a:p>
            <a:pPr marL="119063" indent="-119063">
              <a:lnSpc>
                <a:spcPct val="110000"/>
              </a:lnSpc>
              <a:spcBef>
                <a:spcPct val="0"/>
              </a:spcBef>
            </a:pPr>
            <a:r>
              <a:rPr lang="en-US" altLang="en-US" b="1" u="sng" dirty="0" smtClean="0">
                <a:latin typeface="Franklin Gothic Book" panose="020B0503020102020204" pitchFamily="34" charset="0"/>
              </a:rPr>
              <a:t>FOR 2015 PARTICIPANTS AND SPONSORS</a:t>
            </a:r>
          </a:p>
          <a:p>
            <a:pPr marL="119063" indent="-119063">
              <a:lnSpc>
                <a:spcPct val="110000"/>
              </a:lnSpc>
              <a:spcBef>
                <a:spcPct val="0"/>
              </a:spcBef>
              <a:buFontTx/>
              <a:buChar char="•"/>
            </a:pPr>
            <a:r>
              <a:rPr lang="en-US" altLang="en-US" dirty="0" smtClean="0">
                <a:latin typeface="Franklin Gothic Book" panose="020B0503020102020204" pitchFamily="34" charset="0"/>
              </a:rPr>
              <a:t>Last year the Walk attracted around 40,000 thousand Canadians </a:t>
            </a:r>
          </a:p>
          <a:p>
            <a:pPr marL="119063" indent="-119063">
              <a:lnSpc>
                <a:spcPct val="110000"/>
              </a:lnSpc>
              <a:spcBef>
                <a:spcPct val="0"/>
              </a:spcBef>
              <a:buFontTx/>
              <a:buChar char="•"/>
            </a:pPr>
            <a:r>
              <a:rPr lang="en-US" altLang="en-US" dirty="0" smtClean="0">
                <a:latin typeface="Franklin Gothic Book" panose="020B0503020102020204" pitchFamily="34" charset="0"/>
              </a:rPr>
              <a:t>You helped raise $7 million to end global poverty last year and</a:t>
            </a:r>
            <a:r>
              <a:rPr lang="en-US" altLang="en-US" baseline="0" dirty="0" smtClean="0">
                <a:latin typeface="Franklin Gothic Book" panose="020B0503020102020204" pitchFamily="34" charset="0"/>
              </a:rPr>
              <a:t> we’ve raised over $95 million to date</a:t>
            </a:r>
            <a:endParaRPr lang="en-US" altLang="en-US" dirty="0" smtClean="0">
              <a:latin typeface="Franklin Gothic Book" panose="020B0503020102020204" pitchFamily="34" charset="0"/>
            </a:endParaRPr>
          </a:p>
          <a:p>
            <a:pPr marL="119063" indent="-119063">
              <a:lnSpc>
                <a:spcPct val="110000"/>
              </a:lnSpc>
              <a:spcBef>
                <a:spcPct val="0"/>
              </a:spcBef>
              <a:buFontTx/>
              <a:buChar char="•"/>
            </a:pPr>
            <a:r>
              <a:rPr lang="en-US" altLang="en-US" i="1" dirty="0" smtClean="0">
                <a:latin typeface="Franklin Gothic Book" panose="020B0503020102020204" pitchFamily="34" charset="0"/>
              </a:rPr>
              <a:t>OPTIONAL: </a:t>
            </a:r>
            <a:r>
              <a:rPr lang="en-US" altLang="en-US" dirty="0" smtClean="0">
                <a:latin typeface="Franklin Gothic Book" panose="020B0503020102020204" pitchFamily="34" charset="0"/>
              </a:rPr>
              <a:t>In {city name] alone, $XX was raised</a:t>
            </a:r>
            <a:r>
              <a:rPr lang="en-US" altLang="en-US" baseline="0" dirty="0" smtClean="0">
                <a:latin typeface="Franklin Gothic Book" panose="020B0503020102020204" pitchFamily="34" charset="0"/>
              </a:rPr>
              <a:t> and your team raised $XX</a:t>
            </a:r>
            <a:endParaRPr lang="en-US" altLang="en-US" dirty="0" smtClean="0">
              <a:latin typeface="Franklin Gothic Book" panose="020B0503020102020204" pitchFamily="34" charset="0"/>
            </a:endParaRPr>
          </a:p>
          <a:p>
            <a:pPr marL="119063" indent="-119063">
              <a:lnSpc>
                <a:spcPct val="110000"/>
              </a:lnSpc>
              <a:spcBef>
                <a:spcPct val="0"/>
              </a:spcBef>
              <a:buFontTx/>
              <a:buChar char="•"/>
            </a:pPr>
            <a:r>
              <a:rPr lang="en-US" altLang="en-US" dirty="0" smtClean="0">
                <a:latin typeface="Franklin Gothic Book" panose="020B0503020102020204" pitchFamily="34" charset="0"/>
              </a:rPr>
              <a:t>When you support the World Partnership Walk, AKFC invests 100% of all donations in international development programs</a:t>
            </a:r>
            <a:endParaRPr lang="en-CA" altLang="en-US" dirty="0" smtClean="0">
              <a:latin typeface="Franklin Gothic Book" panose="020B0503020102020204" pitchFamily="34" charset="0"/>
            </a:endParaRPr>
          </a:p>
          <a:p>
            <a:pPr marL="119063" indent="-119063">
              <a:lnSpc>
                <a:spcPct val="110000"/>
              </a:lnSpc>
              <a:spcBef>
                <a:spcPct val="0"/>
              </a:spcBef>
              <a:buFontTx/>
              <a:buChar char="•"/>
            </a:pPr>
            <a:r>
              <a:rPr lang="en-CA" altLang="en-US" dirty="0" smtClean="0">
                <a:latin typeface="Franklin Gothic Book" panose="020B0503020102020204" pitchFamily="34" charset="0"/>
              </a:rPr>
              <a:t>Funds raised by the Walk also help Aga Khan Foundation Canada to leverage additional support from major donors like the </a:t>
            </a:r>
            <a:r>
              <a:rPr lang="en-CA" altLang="en-US" b="1" dirty="0" smtClean="0">
                <a:latin typeface="Franklin Gothic Book" panose="020B0503020102020204" pitchFamily="34" charset="0"/>
              </a:rPr>
              <a:t>Government</a:t>
            </a:r>
            <a:r>
              <a:rPr lang="en-CA" altLang="en-US" b="1" baseline="0" dirty="0" smtClean="0">
                <a:latin typeface="Franklin Gothic Book" panose="020B0503020102020204" pitchFamily="34" charset="0"/>
              </a:rPr>
              <a:t> of Canada </a:t>
            </a:r>
            <a:r>
              <a:rPr lang="en-CA" altLang="en-US" b="0" baseline="0" dirty="0" smtClean="0">
                <a:latin typeface="Franklin Gothic Book" panose="020B0503020102020204" pitchFamily="34" charset="0"/>
              </a:rPr>
              <a:t>through</a:t>
            </a:r>
            <a:r>
              <a:rPr lang="en-CA" altLang="en-US" b="1" baseline="0" dirty="0" smtClean="0">
                <a:latin typeface="Franklin Gothic Book" panose="020B0503020102020204" pitchFamily="34" charset="0"/>
              </a:rPr>
              <a:t> Global Affairs Canada</a:t>
            </a:r>
            <a:r>
              <a:rPr lang="en-CA" altLang="en-US" dirty="0" smtClean="0">
                <a:latin typeface="Franklin Gothic Book" panose="020B0503020102020204" pitchFamily="34" charset="0"/>
              </a:rPr>
              <a:t>. This means that the impact of every dollar you raise is multiplied many times over.</a:t>
            </a:r>
          </a:p>
          <a:p>
            <a:pPr marL="119063" indent="-119063">
              <a:lnSpc>
                <a:spcPct val="110000"/>
              </a:lnSpc>
              <a:spcBef>
                <a:spcPct val="0"/>
              </a:spcBef>
            </a:pPr>
            <a:endParaRPr lang="en-CA" altLang="en-US" dirty="0" smtClean="0">
              <a:latin typeface="Franklin Gothic Book" panose="020B0503020102020204" pitchFamily="34" charset="0"/>
            </a:endParaRPr>
          </a:p>
          <a:p>
            <a:pPr marL="119063" indent="-119063">
              <a:lnSpc>
                <a:spcPct val="110000"/>
              </a:lnSpc>
              <a:spcBef>
                <a:spcPct val="0"/>
              </a:spcBef>
            </a:pPr>
            <a:r>
              <a:rPr lang="en-US" altLang="en-US" b="1" u="sng" dirty="0" smtClean="0">
                <a:latin typeface="Franklin Gothic Book" panose="020B0503020102020204" pitchFamily="34" charset="0"/>
              </a:rPr>
              <a:t>FOR POTENTIAL PARTICIPANTS AND SPONSORS</a:t>
            </a:r>
          </a:p>
          <a:p>
            <a:pPr marL="119063" indent="-119063">
              <a:lnSpc>
                <a:spcPct val="110000"/>
              </a:lnSpc>
              <a:spcBef>
                <a:spcPct val="0"/>
              </a:spcBef>
              <a:buFontTx/>
              <a:buChar char="•"/>
            </a:pPr>
            <a:r>
              <a:rPr lang="en-US" altLang="en-US" dirty="0" smtClean="0">
                <a:latin typeface="Franklin Gothic Book" panose="020B0503020102020204" pitchFamily="34" charset="0"/>
              </a:rPr>
              <a:t>Last year the Walk attracted around 40,000 thousand Canadians </a:t>
            </a:r>
          </a:p>
          <a:p>
            <a:pPr marL="119063" marR="0" indent="-119063" algn="l" defTabSz="914400" rtl="0" eaLnBrk="1" fontAlgn="auto" latinLnBrk="0" hangingPunct="1">
              <a:lnSpc>
                <a:spcPct val="110000"/>
              </a:lnSpc>
              <a:spcBef>
                <a:spcPct val="0"/>
              </a:spcBef>
              <a:spcAft>
                <a:spcPts val="0"/>
              </a:spcAft>
              <a:buClrTx/>
              <a:buSzTx/>
              <a:buFontTx/>
              <a:buChar char="•"/>
              <a:tabLst/>
              <a:defRPr/>
            </a:pPr>
            <a:r>
              <a:rPr lang="en-US" altLang="en-US" dirty="0" smtClean="0">
                <a:latin typeface="Franklin Gothic Book" panose="020B0503020102020204" pitchFamily="34" charset="0"/>
              </a:rPr>
              <a:t>People just like you helped raise $7 million to end global poverty</a:t>
            </a:r>
            <a:r>
              <a:rPr lang="en-US" altLang="en-US" baseline="0" dirty="0" smtClean="0">
                <a:latin typeface="Franklin Gothic Book" panose="020B0503020102020204" pitchFamily="34" charset="0"/>
              </a:rPr>
              <a:t> </a:t>
            </a:r>
            <a:r>
              <a:rPr lang="en-US" altLang="en-US" dirty="0" smtClean="0">
                <a:latin typeface="Franklin Gothic Book" panose="020B0503020102020204" pitchFamily="34" charset="0"/>
              </a:rPr>
              <a:t>last year and</a:t>
            </a:r>
            <a:r>
              <a:rPr lang="en-US" altLang="en-US" baseline="0" dirty="0" smtClean="0">
                <a:latin typeface="Franklin Gothic Book" panose="020B0503020102020204" pitchFamily="34" charset="0"/>
              </a:rPr>
              <a:t> we’ve raised over $95 million to date</a:t>
            </a:r>
            <a:endParaRPr lang="en-US" altLang="en-US" dirty="0" smtClean="0">
              <a:latin typeface="Franklin Gothic Book" panose="020B0503020102020204" pitchFamily="34" charset="0"/>
            </a:endParaRPr>
          </a:p>
          <a:p>
            <a:pPr marL="119063" indent="-119063">
              <a:lnSpc>
                <a:spcPct val="110000"/>
              </a:lnSpc>
              <a:spcBef>
                <a:spcPct val="0"/>
              </a:spcBef>
              <a:buFontTx/>
              <a:buChar char="•"/>
            </a:pPr>
            <a:r>
              <a:rPr lang="en-US" altLang="en-US" i="1" dirty="0" smtClean="0">
                <a:latin typeface="Franklin Gothic Book" panose="020B0503020102020204" pitchFamily="34" charset="0"/>
              </a:rPr>
              <a:t>OPTIONAL</a:t>
            </a:r>
            <a:r>
              <a:rPr lang="en-US" altLang="en-US" dirty="0" smtClean="0">
                <a:latin typeface="Franklin Gothic Book" panose="020B0503020102020204" pitchFamily="34" charset="0"/>
              </a:rPr>
              <a:t>: Your city alone raised $ XX.</a:t>
            </a:r>
          </a:p>
          <a:p>
            <a:pPr marL="119063" indent="-119063">
              <a:lnSpc>
                <a:spcPct val="110000"/>
              </a:lnSpc>
              <a:spcBef>
                <a:spcPct val="0"/>
              </a:spcBef>
              <a:buFontTx/>
              <a:buChar char="•"/>
            </a:pPr>
            <a:r>
              <a:rPr lang="en-US" altLang="en-US" dirty="0" smtClean="0">
                <a:latin typeface="Franklin Gothic Book" panose="020B0503020102020204" pitchFamily="34" charset="0"/>
              </a:rPr>
              <a:t>When you support the World Partnership Walk, AKFC invests 100% of all donations in international development programs</a:t>
            </a:r>
            <a:endParaRPr lang="en-CA" altLang="en-US" dirty="0" smtClean="0">
              <a:latin typeface="Franklin Gothic Book" panose="020B0503020102020204" pitchFamily="34" charset="0"/>
            </a:endParaRPr>
          </a:p>
          <a:p>
            <a:pPr marL="119063" indent="-119063">
              <a:lnSpc>
                <a:spcPct val="110000"/>
              </a:lnSpc>
              <a:spcBef>
                <a:spcPct val="0"/>
              </a:spcBef>
              <a:buFontTx/>
              <a:buChar char="•"/>
            </a:pPr>
            <a:r>
              <a:rPr lang="en-CA" altLang="en-US" dirty="0" smtClean="0">
                <a:latin typeface="Franklin Gothic Book" panose="020B0503020102020204" pitchFamily="34" charset="0"/>
              </a:rPr>
              <a:t>Funds raised by the Walk also help Aga Khan Foundation Canada to leverage additional support from major donors like the </a:t>
            </a:r>
            <a:r>
              <a:rPr lang="en-CA" altLang="en-US" b="1" dirty="0" smtClean="0">
                <a:latin typeface="Franklin Gothic Book" panose="020B0503020102020204" pitchFamily="34" charset="0"/>
              </a:rPr>
              <a:t>Government</a:t>
            </a:r>
            <a:r>
              <a:rPr lang="en-CA" altLang="en-US" b="1" baseline="0" dirty="0" smtClean="0">
                <a:latin typeface="Franklin Gothic Book" panose="020B0503020102020204" pitchFamily="34" charset="0"/>
              </a:rPr>
              <a:t> of Canada </a:t>
            </a:r>
            <a:r>
              <a:rPr lang="en-CA" altLang="en-US" b="0" baseline="0" dirty="0" smtClean="0">
                <a:latin typeface="Franklin Gothic Book" panose="020B0503020102020204" pitchFamily="34" charset="0"/>
              </a:rPr>
              <a:t>through</a:t>
            </a:r>
            <a:r>
              <a:rPr lang="en-CA" altLang="en-US" b="1" baseline="0" dirty="0" smtClean="0">
                <a:latin typeface="Franklin Gothic Book" panose="020B0503020102020204" pitchFamily="34" charset="0"/>
              </a:rPr>
              <a:t> Global Affairs Canada</a:t>
            </a:r>
            <a:r>
              <a:rPr lang="en-CA" altLang="en-US" dirty="0" smtClean="0">
                <a:latin typeface="Franklin Gothic Book" panose="020B0503020102020204" pitchFamily="34" charset="0"/>
              </a:rPr>
              <a:t>. This means that the impact of every dollar you raise is multiplied many times over.</a:t>
            </a:r>
          </a:p>
          <a:p>
            <a:pPr marL="119063" indent="-119063"/>
            <a:endParaRPr lang="en-US" altLang="en-US" dirty="0" smtClean="0">
              <a:latin typeface="Franklin Gothic Book" panose="020B0503020102020204" pitchFamily="34" charset="0"/>
            </a:endParaRPr>
          </a:p>
          <a:p>
            <a:pPr marL="119063" indent="-119063"/>
            <a:endParaRPr lang="en-US" altLang="en-US" dirty="0" smtClean="0">
              <a:latin typeface="Franklin Gothic Book" panose="020B0503020102020204" pitchFamily="34" charset="0"/>
            </a:endParaRPr>
          </a:p>
          <a:p>
            <a:pPr marL="119063" indent="-119063"/>
            <a:endParaRPr lang="en-US" altLang="en-US" dirty="0" smtClean="0">
              <a:latin typeface="Franklin Gothic Book" panose="020B0503020102020204" pitchFamily="34"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9406725C-1782-4D4A-B5A3-6E3EAC4A4286}" type="slidenum">
              <a:rPr lang="en-CA" smtClean="0"/>
              <a:t>9</a:t>
            </a:fld>
            <a:endParaRPr lang="en-CA"/>
          </a:p>
        </p:txBody>
      </p:sp>
    </p:spTree>
    <p:extLst>
      <p:ext uri="{BB962C8B-B14F-4D97-AF65-F5344CB8AC3E}">
        <p14:creationId xmlns:p14="http://schemas.microsoft.com/office/powerpoint/2010/main" val="4117851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2075" y="-92075"/>
            <a:ext cx="9328150" cy="6026439"/>
          </a:xfrm>
          <a:prstGeom prst="rect">
            <a:avLst/>
          </a:prstGeom>
        </p:spPr>
        <p:txBody>
          <a:bodyPr vert="horz"/>
          <a:lstStyle>
            <a:lvl1pPr marL="0" marR="0" indent="0" algn="r" defTabSz="457200" rtl="0" eaLnBrk="1" fontAlgn="auto" latinLnBrk="0" hangingPunct="1">
              <a:lnSpc>
                <a:spcPct val="100000"/>
              </a:lnSpc>
              <a:spcBef>
                <a:spcPct val="20000"/>
              </a:spcBef>
              <a:spcAft>
                <a:spcPts val="0"/>
              </a:spcAft>
              <a:buClrTx/>
              <a:buSzTx/>
              <a:buFont typeface="Arial"/>
              <a:buNone/>
              <a:tabLst/>
              <a:defRPr sz="2800"/>
            </a:lvl1pPr>
          </a:lstStyle>
          <a:p>
            <a:r>
              <a:rPr lang="en-US" dirty="0" smtClean="0"/>
              <a:t>To add image: Step 1: Right-click anywhere in the slide,                           select: Arrange &gt; Send to Back                                                              Step 2: Click icon to add an image to this template                                               Step 3: repeat step 1 to put image in background</a:t>
            </a:r>
          </a:p>
          <a:p>
            <a:endParaRPr lang="en-US" dirty="0"/>
          </a:p>
        </p:txBody>
      </p:sp>
      <p:sp>
        <p:nvSpPr>
          <p:cNvPr id="9" name="Picture Placeholder 8"/>
          <p:cNvSpPr>
            <a:spLocks noGrp="1"/>
          </p:cNvSpPr>
          <p:nvPr>
            <p:ph type="pic" sz="quarter" idx="10" hasCustomPrompt="1"/>
          </p:nvPr>
        </p:nvSpPr>
        <p:spPr>
          <a:xfrm>
            <a:off x="-92075" y="-92075"/>
            <a:ext cx="9328150" cy="7065963"/>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Tree>
    <p:extLst>
      <p:ext uri="{BB962C8B-B14F-4D97-AF65-F5344CB8AC3E}">
        <p14:creationId xmlns:p14="http://schemas.microsoft.com/office/powerpoint/2010/main" val="277601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 Align Slide Green">
    <p:spTree>
      <p:nvGrpSpPr>
        <p:cNvPr id="1" name=""/>
        <p:cNvGrpSpPr/>
        <p:nvPr/>
      </p:nvGrpSpPr>
      <p:grpSpPr>
        <a:xfrm>
          <a:off x="0" y="0"/>
          <a:ext cx="0" cy="0"/>
          <a:chOff x="0" y="0"/>
          <a:chExt cx="0" cy="0"/>
        </a:xfrm>
      </p:grpSpPr>
      <p:pic>
        <p:nvPicPr>
          <p:cNvPr id="3" name="Picture 2" descr="middle_puzzle-green-06.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92975" y="-94776"/>
            <a:ext cx="2076951" cy="1106809"/>
          </a:xfrm>
          <a:prstGeom prst="rect">
            <a:avLst/>
          </a:prstGeom>
        </p:spPr>
      </p:pic>
      <p:sp>
        <p:nvSpPr>
          <p:cNvPr id="23" name="Picture Placeholder 22"/>
          <p:cNvSpPr>
            <a:spLocks noGrp="1"/>
          </p:cNvSpPr>
          <p:nvPr>
            <p:ph type="pic" sz="quarter" idx="13"/>
          </p:nvPr>
        </p:nvSpPr>
        <p:spPr>
          <a:xfrm>
            <a:off x="4410" y="3445168"/>
            <a:ext cx="9139590" cy="3412832"/>
          </a:xfrm>
          <a:prstGeom prst="rect">
            <a:avLst/>
          </a:prstGeom>
        </p:spPr>
        <p:txBody>
          <a:bodyPr vert="horz"/>
          <a:lstStyle/>
          <a:p>
            <a:r>
              <a:rPr lang="en-US" smtClean="0"/>
              <a:t>Click icon to add picture</a:t>
            </a:r>
            <a:endParaRPr lang="en-US" dirty="0"/>
          </a:p>
        </p:txBody>
      </p:sp>
      <p:sp>
        <p:nvSpPr>
          <p:cNvPr id="17" name="Text Placeholder 16"/>
          <p:cNvSpPr>
            <a:spLocks noGrp="1"/>
          </p:cNvSpPr>
          <p:nvPr>
            <p:ph type="body" sz="quarter" idx="10" hasCustomPrompt="1"/>
          </p:nvPr>
        </p:nvSpPr>
        <p:spPr>
          <a:xfrm>
            <a:off x="587944" y="1106380"/>
            <a:ext cx="8104929" cy="657365"/>
          </a:xfrm>
          <a:prstGeom prst="rect">
            <a:avLst/>
          </a:prstGeom>
        </p:spPr>
        <p:txBody>
          <a:bodyPr vert="horz" anchor="b"/>
          <a:lstStyle>
            <a:lvl1pPr marL="0" indent="0" algn="ctr">
              <a:lnSpc>
                <a:spcPct val="90000"/>
              </a:lnSpc>
              <a:buNone/>
              <a:defRPr sz="3400" b="0" i="0" baseline="0">
                <a:latin typeface="Montserrat Semi Bold"/>
                <a:cs typeface="Montserrat Semi Bold"/>
              </a:defRPr>
            </a:lvl1pPr>
            <a:lvl2pPr>
              <a:defRPr b="0" i="0">
                <a:latin typeface="Montserrat Semi Bold"/>
                <a:cs typeface="Montserrat Semi Bold"/>
              </a:defRPr>
            </a:lvl2pPr>
            <a:lvl3pPr>
              <a:defRPr b="0" i="0">
                <a:latin typeface="Montserrat Semi Bold"/>
                <a:cs typeface="Montserrat Semi Bold"/>
              </a:defRPr>
            </a:lvl3pPr>
            <a:lvl4pPr>
              <a:defRPr b="0" i="0">
                <a:latin typeface="Montserrat Semi Bold"/>
                <a:cs typeface="Montserrat Semi Bold"/>
              </a:defRPr>
            </a:lvl4pPr>
            <a:lvl5pPr>
              <a:defRPr b="0" i="0">
                <a:latin typeface="Montserrat Semi Bold"/>
                <a:cs typeface="Montserrat Semi Bold"/>
              </a:defRPr>
            </a:lvl5pPr>
          </a:lstStyle>
          <a:p>
            <a:pPr lvl="0"/>
            <a:r>
              <a:rPr lang="en-US" dirty="0" smtClean="0"/>
              <a:t>HORIZONTAL ALIGN PICTURE SLIDE</a:t>
            </a:r>
            <a:endParaRPr lang="en-US" dirty="0"/>
          </a:p>
        </p:txBody>
      </p:sp>
      <p:sp>
        <p:nvSpPr>
          <p:cNvPr id="19" name="Text Placeholder 18"/>
          <p:cNvSpPr>
            <a:spLocks noGrp="1"/>
          </p:cNvSpPr>
          <p:nvPr>
            <p:ph type="body" sz="quarter" idx="11" hasCustomPrompt="1"/>
          </p:nvPr>
        </p:nvSpPr>
        <p:spPr>
          <a:xfrm>
            <a:off x="2630301" y="1749758"/>
            <a:ext cx="3804867" cy="231775"/>
          </a:xfrm>
          <a:prstGeom prst="rect">
            <a:avLst/>
          </a:prstGeom>
        </p:spPr>
        <p:txBody>
          <a:bodyPr vert="horz"/>
          <a:lstStyle>
            <a:lvl1pPr marL="0" indent="0" algn="ctr">
              <a:buNone/>
              <a:defRPr sz="900" b="0" i="0" baseline="0">
                <a:latin typeface="Montserrat Semi Bold"/>
                <a:cs typeface="Montserrat Semi Bold"/>
              </a:defRPr>
            </a:lvl1pPr>
          </a:lstStyle>
          <a:p>
            <a:pPr lvl="0"/>
            <a:r>
              <a:rPr lang="en-US" dirty="0" smtClean="0"/>
              <a:t>THIS IS A SUBTITLE</a:t>
            </a:r>
            <a:endParaRPr lang="en-US" dirty="0"/>
          </a:p>
        </p:txBody>
      </p:sp>
      <p:sp>
        <p:nvSpPr>
          <p:cNvPr id="21" name="Text Placeholder 20"/>
          <p:cNvSpPr>
            <a:spLocks noGrp="1"/>
          </p:cNvSpPr>
          <p:nvPr>
            <p:ph type="body" sz="quarter" idx="12" hasCustomPrompt="1"/>
          </p:nvPr>
        </p:nvSpPr>
        <p:spPr>
          <a:xfrm>
            <a:off x="701359" y="2078155"/>
            <a:ext cx="7659206" cy="978997"/>
          </a:xfrm>
          <a:prstGeom prst="rect">
            <a:avLst/>
          </a:prstGeom>
        </p:spPr>
        <p:txBody>
          <a:bodyPr vert="horz"/>
          <a:lstStyle>
            <a:lvl1pPr marL="0" indent="0" algn="ctr">
              <a:lnSpc>
                <a:spcPct val="150000"/>
              </a:lnSpc>
              <a:buNone/>
              <a:defRPr sz="800" b="0" i="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a:p>
        </p:txBody>
      </p:sp>
    </p:spTree>
    <p:extLst>
      <p:ext uri="{BB962C8B-B14F-4D97-AF65-F5344CB8AC3E}">
        <p14:creationId xmlns:p14="http://schemas.microsoft.com/office/powerpoint/2010/main" val="416288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roiz Align Slide Orange">
    <p:spTree>
      <p:nvGrpSpPr>
        <p:cNvPr id="1" name=""/>
        <p:cNvGrpSpPr/>
        <p:nvPr/>
      </p:nvGrpSpPr>
      <p:grpSpPr>
        <a:xfrm>
          <a:off x="0" y="0"/>
          <a:ext cx="0" cy="0"/>
          <a:chOff x="0" y="0"/>
          <a:chExt cx="0" cy="0"/>
        </a:xfrm>
      </p:grpSpPr>
      <p:pic>
        <p:nvPicPr>
          <p:cNvPr id="2" name="Picture 1" descr="middle_puzzle-06.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83342" y="-87897"/>
            <a:ext cx="2090319" cy="1113933"/>
          </a:xfrm>
          <a:prstGeom prst="rect">
            <a:avLst/>
          </a:prstGeom>
        </p:spPr>
      </p:pic>
      <p:sp>
        <p:nvSpPr>
          <p:cNvPr id="23" name="Picture Placeholder 22"/>
          <p:cNvSpPr>
            <a:spLocks noGrp="1"/>
          </p:cNvSpPr>
          <p:nvPr>
            <p:ph type="pic" sz="quarter" idx="13"/>
          </p:nvPr>
        </p:nvSpPr>
        <p:spPr>
          <a:xfrm>
            <a:off x="4410" y="3445168"/>
            <a:ext cx="9139590" cy="3412832"/>
          </a:xfrm>
          <a:prstGeom prst="rect">
            <a:avLst/>
          </a:prstGeom>
        </p:spPr>
        <p:txBody>
          <a:bodyPr vert="horz"/>
          <a:lstStyle/>
          <a:p>
            <a:r>
              <a:rPr lang="en-US" smtClean="0"/>
              <a:t>Click icon to add picture</a:t>
            </a:r>
            <a:endParaRPr lang="en-US" dirty="0"/>
          </a:p>
        </p:txBody>
      </p:sp>
      <p:sp>
        <p:nvSpPr>
          <p:cNvPr id="17" name="Text Placeholder 16"/>
          <p:cNvSpPr>
            <a:spLocks noGrp="1"/>
          </p:cNvSpPr>
          <p:nvPr>
            <p:ph type="body" sz="quarter" idx="10" hasCustomPrompt="1"/>
          </p:nvPr>
        </p:nvSpPr>
        <p:spPr>
          <a:xfrm>
            <a:off x="587944" y="1106380"/>
            <a:ext cx="8104929" cy="657365"/>
          </a:xfrm>
          <a:prstGeom prst="rect">
            <a:avLst/>
          </a:prstGeom>
        </p:spPr>
        <p:txBody>
          <a:bodyPr vert="horz" anchor="b"/>
          <a:lstStyle>
            <a:lvl1pPr marL="0" indent="0" algn="ctr">
              <a:lnSpc>
                <a:spcPct val="90000"/>
              </a:lnSpc>
              <a:buNone/>
              <a:defRPr sz="3400" b="0" i="0" baseline="0">
                <a:latin typeface="Montserrat Semi Bold"/>
                <a:cs typeface="Montserrat Semi Bold"/>
              </a:defRPr>
            </a:lvl1pPr>
            <a:lvl2pPr>
              <a:defRPr b="0" i="0">
                <a:latin typeface="Montserrat Semi Bold"/>
                <a:cs typeface="Montserrat Semi Bold"/>
              </a:defRPr>
            </a:lvl2pPr>
            <a:lvl3pPr>
              <a:defRPr b="0" i="0">
                <a:latin typeface="Montserrat Semi Bold"/>
                <a:cs typeface="Montserrat Semi Bold"/>
              </a:defRPr>
            </a:lvl3pPr>
            <a:lvl4pPr>
              <a:defRPr b="0" i="0">
                <a:latin typeface="Montserrat Semi Bold"/>
                <a:cs typeface="Montserrat Semi Bold"/>
              </a:defRPr>
            </a:lvl4pPr>
            <a:lvl5pPr>
              <a:defRPr b="0" i="0">
                <a:latin typeface="Montserrat Semi Bold"/>
                <a:cs typeface="Montserrat Semi Bold"/>
              </a:defRPr>
            </a:lvl5pPr>
          </a:lstStyle>
          <a:p>
            <a:pPr lvl="0"/>
            <a:r>
              <a:rPr lang="en-US" dirty="0" smtClean="0"/>
              <a:t>HORIZONTAL ALIGN PICTURE SLIDE</a:t>
            </a:r>
            <a:endParaRPr lang="en-US" dirty="0"/>
          </a:p>
        </p:txBody>
      </p:sp>
      <p:sp>
        <p:nvSpPr>
          <p:cNvPr id="19" name="Text Placeholder 18"/>
          <p:cNvSpPr>
            <a:spLocks noGrp="1"/>
          </p:cNvSpPr>
          <p:nvPr>
            <p:ph type="body" sz="quarter" idx="11" hasCustomPrompt="1"/>
          </p:nvPr>
        </p:nvSpPr>
        <p:spPr>
          <a:xfrm>
            <a:off x="2630301" y="1749758"/>
            <a:ext cx="3804867" cy="231775"/>
          </a:xfrm>
          <a:prstGeom prst="rect">
            <a:avLst/>
          </a:prstGeom>
        </p:spPr>
        <p:txBody>
          <a:bodyPr vert="horz"/>
          <a:lstStyle>
            <a:lvl1pPr marL="0" indent="0" algn="ctr">
              <a:buNone/>
              <a:defRPr sz="900" b="0" i="0" baseline="0">
                <a:latin typeface="Montserrat Semi Bold"/>
                <a:cs typeface="Montserrat Semi Bold"/>
              </a:defRPr>
            </a:lvl1pPr>
          </a:lstStyle>
          <a:p>
            <a:pPr lvl="0"/>
            <a:r>
              <a:rPr lang="en-US" dirty="0" smtClean="0"/>
              <a:t>THIS IS A SUBTITLE</a:t>
            </a:r>
            <a:endParaRPr lang="en-US" dirty="0"/>
          </a:p>
        </p:txBody>
      </p:sp>
      <p:sp>
        <p:nvSpPr>
          <p:cNvPr id="21" name="Text Placeholder 20"/>
          <p:cNvSpPr>
            <a:spLocks noGrp="1"/>
          </p:cNvSpPr>
          <p:nvPr>
            <p:ph type="body" sz="quarter" idx="12" hasCustomPrompt="1"/>
          </p:nvPr>
        </p:nvSpPr>
        <p:spPr>
          <a:xfrm>
            <a:off x="701359" y="2078155"/>
            <a:ext cx="7659206" cy="978997"/>
          </a:xfrm>
          <a:prstGeom prst="rect">
            <a:avLst/>
          </a:prstGeom>
        </p:spPr>
        <p:txBody>
          <a:bodyPr vert="horz"/>
          <a:lstStyle>
            <a:lvl1pPr marL="0" indent="0" algn="ctr">
              <a:lnSpc>
                <a:spcPct val="150000"/>
              </a:lnSpc>
              <a:buNone/>
              <a:defRPr sz="800" b="0" i="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a:p>
        </p:txBody>
      </p:sp>
    </p:spTree>
    <p:extLst>
      <p:ext uri="{BB962C8B-B14F-4D97-AF65-F5344CB8AC3E}">
        <p14:creationId xmlns:p14="http://schemas.microsoft.com/office/powerpoint/2010/main" val="221956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age 1">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80963" y="-60325"/>
            <a:ext cx="9305926" cy="6978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vl1pPr>
          </a:lstStyle>
          <a:p>
            <a:r>
              <a:rPr lang="en-US" dirty="0" smtClean="0"/>
              <a:t>To add image: Step 1: Right-click anywhere in the slide,                           select: Arrange &gt; Send to Back                                                              Step 2: Click icon to add an image to this template                                               Step 3: repeat step 1 to put image in background</a:t>
            </a:r>
          </a:p>
          <a:p>
            <a:endParaRPr lang="en-US" dirty="0"/>
          </a:p>
        </p:txBody>
      </p:sp>
      <p:sp>
        <p:nvSpPr>
          <p:cNvPr id="9" name="Picture Placeholder 8"/>
          <p:cNvSpPr>
            <a:spLocks noGrp="1"/>
          </p:cNvSpPr>
          <p:nvPr>
            <p:ph type="pic" sz="quarter" idx="10" hasCustomPrompt="1"/>
          </p:nvPr>
        </p:nvSpPr>
        <p:spPr>
          <a:xfrm>
            <a:off x="-80818" y="-60614"/>
            <a:ext cx="9305636" cy="6979228"/>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
        <p:nvSpPr>
          <p:cNvPr id="13" name="Text Placeholder 12"/>
          <p:cNvSpPr>
            <a:spLocks noGrp="1"/>
          </p:cNvSpPr>
          <p:nvPr>
            <p:ph type="body" sz="quarter" idx="12" hasCustomPrompt="1"/>
          </p:nvPr>
        </p:nvSpPr>
        <p:spPr>
          <a:xfrm>
            <a:off x="1143433" y="5126180"/>
            <a:ext cx="4282930" cy="774268"/>
          </a:xfrm>
          <a:prstGeom prst="rect">
            <a:avLst/>
          </a:prstGeom>
        </p:spPr>
        <p:txBody>
          <a:bodyPr vert="horz" anchor="b"/>
          <a:lstStyle>
            <a:lvl1pPr marL="0" indent="0">
              <a:buNone/>
              <a:defRPr sz="4400" b="0" i="0" baseline="0">
                <a:solidFill>
                  <a:srgbClr val="FFFFFF"/>
                </a:solidFill>
                <a:latin typeface="Montserrat"/>
                <a:cs typeface="Montserrat"/>
              </a:defRPr>
            </a:lvl1pPr>
          </a:lstStyle>
          <a:p>
            <a:pPr lvl="0"/>
            <a:r>
              <a:rPr lang="en-US" dirty="0" smtClean="0"/>
              <a:t>BREAK TITLE</a:t>
            </a:r>
            <a:endParaRPr lang="en-US" dirty="0"/>
          </a:p>
        </p:txBody>
      </p:sp>
      <p:sp>
        <p:nvSpPr>
          <p:cNvPr id="15" name="Text Placeholder 14"/>
          <p:cNvSpPr>
            <a:spLocks noGrp="1"/>
          </p:cNvSpPr>
          <p:nvPr>
            <p:ph type="body" sz="quarter" idx="13" hasCustomPrompt="1"/>
          </p:nvPr>
        </p:nvSpPr>
        <p:spPr>
          <a:xfrm>
            <a:off x="1189613" y="5773453"/>
            <a:ext cx="3221037" cy="392112"/>
          </a:xfrm>
          <a:prstGeom prst="rect">
            <a:avLst/>
          </a:prstGeom>
        </p:spPr>
        <p:txBody>
          <a:bodyPr vert="horz" anchor="t"/>
          <a:lstStyle>
            <a:lvl1pPr marL="0" indent="0">
              <a:buNone/>
              <a:defRPr sz="1400" b="0" i="0" baseline="0">
                <a:solidFill>
                  <a:srgbClr val="FFFFFF"/>
                </a:solidFill>
                <a:latin typeface="Montserrat Light"/>
                <a:cs typeface="Montserrat Light"/>
              </a:defRPr>
            </a:lvl1pPr>
          </a:lstStyle>
          <a:p>
            <a:pPr lvl="0"/>
            <a:r>
              <a:rPr lang="en-US" dirty="0" smtClean="0"/>
              <a:t>THIS IS SUBTITLE</a:t>
            </a:r>
            <a:endParaRPr lang="en-US" dirty="0"/>
          </a:p>
        </p:txBody>
      </p:sp>
    </p:spTree>
    <p:extLst>
      <p:ext uri="{BB962C8B-B14F-4D97-AF65-F5344CB8AC3E}">
        <p14:creationId xmlns:p14="http://schemas.microsoft.com/office/powerpoint/2010/main" val="1150609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3175000" y="0"/>
            <a:ext cx="5969000" cy="685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lgn="r">
              <a:buNone/>
              <a:defRPr baseline="0"/>
            </a:lvl1pPr>
          </a:lstStyle>
          <a:p>
            <a:r>
              <a:rPr lang="en-US" dirty="0" smtClean="0"/>
              <a:t>Click icon to change picture</a:t>
            </a:r>
            <a:endParaRPr lang="en-US" dirty="0"/>
          </a:p>
        </p:txBody>
      </p:sp>
      <p:sp>
        <p:nvSpPr>
          <p:cNvPr id="11" name="Picture Placeholder 10"/>
          <p:cNvSpPr>
            <a:spLocks noGrp="1"/>
          </p:cNvSpPr>
          <p:nvPr>
            <p:ph type="pic" sz="quarter" idx="12" hasCustomPrompt="1"/>
          </p:nvPr>
        </p:nvSpPr>
        <p:spPr>
          <a:xfrm>
            <a:off x="-98425" y="-127000"/>
            <a:ext cx="4451350" cy="7123113"/>
          </a:xfrm>
          <a:prstGeom prst="rect">
            <a:avLst/>
          </a:prstGeom>
          <a:blipFill rotWithShape="1">
            <a:blip r:embed="rId3" cstate="email">
              <a:extLst>
                <a:ext uri="{28A0092B-C50C-407E-A947-70E740481C1C}">
                  <a14:useLocalDpi xmlns:a14="http://schemas.microsoft.com/office/drawing/2010/main"/>
                </a:ext>
              </a:extLst>
            </a:blip>
            <a:stretch>
              <a:fillRect/>
            </a:stretch>
          </a:blipFill>
        </p:spPr>
        <p:txBody>
          <a:bodyPr vert="horz"/>
          <a:lstStyle>
            <a:lvl1pPr marL="0" indent="0">
              <a:buNone/>
              <a:defRPr sz="800" baseline="0"/>
            </a:lvl1pPr>
          </a:lstStyle>
          <a:p>
            <a:r>
              <a:rPr lang="en-US" dirty="0" smtClean="0"/>
              <a:t> </a:t>
            </a:r>
            <a:endParaRPr lang="en-US" dirty="0"/>
          </a:p>
        </p:txBody>
      </p:sp>
      <p:sp>
        <p:nvSpPr>
          <p:cNvPr id="13" name="Text Placeholder 12"/>
          <p:cNvSpPr>
            <a:spLocks noGrp="1"/>
          </p:cNvSpPr>
          <p:nvPr>
            <p:ph type="body" sz="quarter" idx="13" hasCustomPrompt="1"/>
          </p:nvPr>
        </p:nvSpPr>
        <p:spPr>
          <a:xfrm>
            <a:off x="163802" y="900979"/>
            <a:ext cx="3771320" cy="2862840"/>
          </a:xfrm>
          <a:prstGeom prst="rect">
            <a:avLst/>
          </a:prstGeom>
        </p:spPr>
        <p:txBody>
          <a:bodyPr vert="horz"/>
          <a:lstStyle>
            <a:lvl1pPr marL="0" indent="0">
              <a:lnSpc>
                <a:spcPct val="70000"/>
              </a:lnSpc>
              <a:buNone/>
              <a:defRPr sz="6000" b="0" i="0" baseline="0">
                <a:latin typeface="Montserrat Black"/>
                <a:cs typeface="Montserrat Black"/>
              </a:defRPr>
            </a:lvl1pPr>
          </a:lstStyle>
          <a:p>
            <a:pPr lvl="0"/>
            <a:r>
              <a:rPr lang="en-US" dirty="0" smtClean="0"/>
              <a:t>THIS IS A TITLE</a:t>
            </a:r>
            <a:endParaRPr lang="en-US" dirty="0"/>
          </a:p>
        </p:txBody>
      </p:sp>
    </p:spTree>
    <p:extLst>
      <p:ext uri="{BB962C8B-B14F-4D97-AF65-F5344CB8AC3E}">
        <p14:creationId xmlns:p14="http://schemas.microsoft.com/office/powerpoint/2010/main" val="198684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ection Slid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589891" y="-57727"/>
            <a:ext cx="2919855" cy="7011442"/>
          </a:xfrm>
          <a:prstGeom prst="rect">
            <a:avLst/>
          </a:prstGeom>
        </p:spPr>
        <p:txBody>
          <a:bodyPr vert="horz"/>
          <a:lstStyle>
            <a:lvl1pPr marL="0" indent="0" algn="r">
              <a:buNone/>
              <a:defRPr sz="1600" baseline="0"/>
            </a:lvl1pPr>
          </a:lstStyle>
          <a:p>
            <a:r>
              <a:rPr lang="en-US" dirty="0" smtClean="0"/>
              <a:t>                    To add image: Step 1: Right click anywhere in the slide, select Arrange &gt; Send to Back                                                               Step 2: Click left icon to add an image to this template                                     Step 3: Repeat Step 1 to put image in background</a:t>
            </a:r>
          </a:p>
        </p:txBody>
      </p:sp>
      <p:sp>
        <p:nvSpPr>
          <p:cNvPr id="3" name="Picture Placeholder 2"/>
          <p:cNvSpPr>
            <a:spLocks noGrp="1"/>
          </p:cNvSpPr>
          <p:nvPr>
            <p:ph type="pic" sz="quarter" idx="10" hasCustomPrompt="1"/>
          </p:nvPr>
        </p:nvSpPr>
        <p:spPr>
          <a:xfrm>
            <a:off x="-39688" y="-57727"/>
            <a:ext cx="9229726" cy="6955415"/>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baseline="0"/>
            </a:lvl1pPr>
          </a:lstStyle>
          <a:p>
            <a:r>
              <a:rPr lang="en-US" dirty="0" smtClean="0"/>
              <a:t> </a:t>
            </a:r>
            <a:endParaRPr lang="en-US" dirty="0"/>
          </a:p>
        </p:txBody>
      </p:sp>
      <p:sp>
        <p:nvSpPr>
          <p:cNvPr id="8" name="Text Placeholder 7"/>
          <p:cNvSpPr>
            <a:spLocks noGrp="1"/>
          </p:cNvSpPr>
          <p:nvPr>
            <p:ph type="body" sz="quarter" idx="12" hasCustomPrompt="1"/>
          </p:nvPr>
        </p:nvSpPr>
        <p:spPr>
          <a:xfrm>
            <a:off x="236538" y="647038"/>
            <a:ext cx="2421837" cy="1587500"/>
          </a:xfrm>
          <a:prstGeom prst="rect">
            <a:avLst/>
          </a:prstGeom>
        </p:spPr>
        <p:txBody>
          <a:bodyPr vert="horz"/>
          <a:lstStyle>
            <a:lvl1pPr marL="0" indent="0">
              <a:lnSpc>
                <a:spcPct val="70000"/>
              </a:lnSpc>
              <a:buNone/>
              <a:defRPr sz="3800" b="0" i="0" baseline="0">
                <a:solidFill>
                  <a:schemeClr val="bg1"/>
                </a:solidFill>
                <a:latin typeface="Montserrat Semi Bold"/>
                <a:cs typeface="Montserrat Semi Bold"/>
              </a:defRPr>
            </a:lvl1pPr>
          </a:lstStyle>
          <a:p>
            <a:pPr lvl="0"/>
            <a:r>
              <a:rPr lang="en-US" dirty="0" smtClean="0"/>
              <a:t>THREE SECTION TITLE</a:t>
            </a:r>
            <a:endParaRPr lang="en-US" dirty="0"/>
          </a:p>
        </p:txBody>
      </p:sp>
      <p:sp>
        <p:nvSpPr>
          <p:cNvPr id="10" name="Text Placeholder 9"/>
          <p:cNvSpPr>
            <a:spLocks noGrp="1"/>
          </p:cNvSpPr>
          <p:nvPr>
            <p:ph type="body" sz="quarter" idx="13" hasCustomPrompt="1"/>
          </p:nvPr>
        </p:nvSpPr>
        <p:spPr>
          <a:xfrm>
            <a:off x="5702671" y="647700"/>
            <a:ext cx="3112921" cy="1425575"/>
          </a:xfrm>
          <a:prstGeom prst="rect">
            <a:avLst/>
          </a:prstGeom>
        </p:spPr>
        <p:txBody>
          <a:bodyPr vert="horz"/>
          <a:lstStyle>
            <a:lvl1pPr marL="0" indent="0">
              <a:lnSpc>
                <a:spcPct val="90000"/>
              </a:lnSpc>
              <a:buNone/>
              <a:defRPr sz="3400" b="0" i="0" baseline="0">
                <a:latin typeface="Montserrat Semi Bold"/>
                <a:cs typeface="Montserrat Semi Bold"/>
              </a:defRPr>
            </a:lvl1pPr>
          </a:lstStyle>
          <a:p>
            <a:pPr lvl="0"/>
            <a:r>
              <a:rPr lang="en-US" b="0" i="0" dirty="0" smtClean="0">
                <a:latin typeface="Montserrat Semi Bold"/>
                <a:cs typeface="Montserrat Semi Bold"/>
              </a:rPr>
              <a:t>RIGHT TEXT BLOCK title</a:t>
            </a:r>
            <a:endParaRPr lang="en-US" dirty="0"/>
          </a:p>
        </p:txBody>
      </p:sp>
      <p:sp>
        <p:nvSpPr>
          <p:cNvPr id="12" name="Text Placeholder 11"/>
          <p:cNvSpPr>
            <a:spLocks noGrp="1"/>
          </p:cNvSpPr>
          <p:nvPr>
            <p:ph type="body" sz="quarter" idx="14" hasCustomPrompt="1"/>
          </p:nvPr>
        </p:nvSpPr>
        <p:spPr>
          <a:xfrm>
            <a:off x="5702671" y="1936325"/>
            <a:ext cx="3113088" cy="3978275"/>
          </a:xfrm>
          <a:prstGeom prst="rect">
            <a:avLst/>
          </a:prstGeom>
        </p:spPr>
        <p:txBody>
          <a:bodyPr vert="horz"/>
          <a:lstStyle>
            <a:lvl1pPr marL="0" indent="0">
              <a:lnSpc>
                <a:spcPct val="150000"/>
              </a:lnSpc>
              <a:buNone/>
              <a:defRPr sz="800" b="0" i="0" baseline="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smtClean="0"/>
          </a:p>
          <a:p>
            <a:pPr lvl="0"/>
            <a:r>
              <a:rPr lang="en-US" dirty="0" err="1" smtClean="0"/>
              <a:t>Ipsuciendam</a:t>
            </a:r>
            <a:r>
              <a:rPr lang="en-US" dirty="0" smtClean="0"/>
              <a:t> sit quam,</a:t>
            </a:r>
          </a:p>
          <a:p>
            <a:pPr lvl="0"/>
            <a:r>
              <a:rPr lang="en-US" dirty="0" err="1" smtClean="0"/>
              <a:t>Quiberia</a:t>
            </a:r>
            <a:r>
              <a:rPr lang="en-US" dirty="0" smtClean="0"/>
              <a:t> </a:t>
            </a:r>
            <a:r>
              <a:rPr lang="en-US" dirty="0" err="1" smtClean="0"/>
              <a:t>dolut</a:t>
            </a:r>
            <a:r>
              <a:rPr lang="en-US" dirty="0" smtClean="0"/>
              <a:t> et as au </a:t>
            </a:r>
            <a:r>
              <a:rPr lang="en-US" dirty="0" err="1" smtClean="0"/>
              <a:t>earit</a:t>
            </a:r>
            <a:r>
              <a:rPr lang="en-US" dirty="0" smtClean="0"/>
              <a:t>,</a:t>
            </a:r>
          </a:p>
          <a:p>
            <a:pPr lvl="0"/>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endParaRPr lang="en-US" dirty="0" smtClean="0"/>
          </a:p>
          <a:p>
            <a:pPr lvl="0"/>
            <a:r>
              <a:rPr lang="en-US" dirty="0" err="1" smtClean="0"/>
              <a:t>Mposape</a:t>
            </a:r>
            <a:r>
              <a:rPr lang="en-US" dirty="0" smtClean="0"/>
              <a:t> </a:t>
            </a:r>
            <a:r>
              <a:rPr lang="en-US" dirty="0" err="1" smtClean="0"/>
              <a:t>litaepe</a:t>
            </a:r>
            <a:endParaRPr lang="en-US" dirty="0"/>
          </a:p>
        </p:txBody>
      </p:sp>
    </p:spTree>
    <p:extLst>
      <p:ext uri="{BB962C8B-B14F-4D97-AF65-F5344CB8AC3E}">
        <p14:creationId xmlns:p14="http://schemas.microsoft.com/office/powerpoint/2010/main" val="3910840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slide9-09.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53" y="-38960"/>
            <a:ext cx="9195654" cy="6935920"/>
          </a:xfrm>
          <a:prstGeom prst="rect">
            <a:avLst/>
          </a:prstGeom>
        </p:spPr>
      </p:pic>
      <p:sp>
        <p:nvSpPr>
          <p:cNvPr id="10" name="Text Placeholder 9"/>
          <p:cNvSpPr>
            <a:spLocks noGrp="1"/>
          </p:cNvSpPr>
          <p:nvPr>
            <p:ph type="body" sz="quarter" idx="10" hasCustomPrompt="1"/>
          </p:nvPr>
        </p:nvSpPr>
        <p:spPr>
          <a:xfrm>
            <a:off x="1618597" y="1936963"/>
            <a:ext cx="5849998" cy="3454400"/>
          </a:xfrm>
          <a:prstGeom prst="rect">
            <a:avLst/>
          </a:prstGeom>
        </p:spPr>
        <p:txBody>
          <a:bodyPr vert="horz"/>
          <a:lstStyle>
            <a:lvl1pPr marL="0" indent="0">
              <a:buNone/>
              <a:defRPr b="0" i="0">
                <a:solidFill>
                  <a:schemeClr val="tx1"/>
                </a:solidFill>
                <a:latin typeface="Montserrat Ultra Light"/>
                <a:cs typeface="Montserrat Ultra Light"/>
              </a:defRPr>
            </a:lvl1pPr>
          </a:lstStyle>
          <a:p>
            <a:pPr lvl="0"/>
            <a:r>
              <a:rPr lang="en-US" dirty="0" smtClean="0"/>
              <a:t>“100% OF DONATIONS GO TO SUPPORT PROGRAMS AND PROJECTS THAT HELP TRANSFORM LIVES IN THE DEVELOPING WORLD.”</a:t>
            </a:r>
          </a:p>
          <a:p>
            <a:pPr lvl="0"/>
            <a:endParaRPr lang="en-US" dirty="0"/>
          </a:p>
        </p:txBody>
      </p:sp>
    </p:spTree>
    <p:extLst>
      <p:ext uri="{BB962C8B-B14F-4D97-AF65-F5344CB8AC3E}">
        <p14:creationId xmlns:p14="http://schemas.microsoft.com/office/powerpoint/2010/main" val="369781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pic>
        <p:nvPicPr>
          <p:cNvPr id="3" name="Picture 2" descr="slide10-1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53" y="0"/>
            <a:ext cx="9092347" cy="6858000"/>
          </a:xfrm>
          <a:prstGeom prst="rect">
            <a:avLst/>
          </a:prstGeom>
        </p:spPr>
      </p:pic>
      <p:sp>
        <p:nvSpPr>
          <p:cNvPr id="5" name="Picture Placeholder 4"/>
          <p:cNvSpPr>
            <a:spLocks noGrp="1"/>
          </p:cNvSpPr>
          <p:nvPr>
            <p:ph type="pic" sz="quarter" idx="10" hasCustomPrompt="1"/>
          </p:nvPr>
        </p:nvSpPr>
        <p:spPr>
          <a:xfrm>
            <a:off x="-100013" y="-87313"/>
            <a:ext cx="1998663" cy="1822451"/>
          </a:xfrm>
          <a:prstGeom prst="rect">
            <a:avLst/>
          </a:prstGeom>
          <a:blipFill rotWithShape="1">
            <a:blip r:embed="rId3"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
        <p:nvSpPr>
          <p:cNvPr id="7" name="Text Placeholder 6"/>
          <p:cNvSpPr>
            <a:spLocks noGrp="1"/>
          </p:cNvSpPr>
          <p:nvPr>
            <p:ph type="body" sz="quarter" idx="11" hasCustomPrompt="1"/>
          </p:nvPr>
        </p:nvSpPr>
        <p:spPr>
          <a:xfrm>
            <a:off x="754063" y="1157288"/>
            <a:ext cx="7681912" cy="867260"/>
          </a:xfrm>
          <a:prstGeom prst="rect">
            <a:avLst/>
          </a:prstGeom>
        </p:spPr>
        <p:txBody>
          <a:bodyPr vert="horz"/>
          <a:lstStyle>
            <a:lvl1pPr marL="0" indent="0" algn="r">
              <a:buNone/>
              <a:defRPr sz="3200" b="0" i="0" baseline="0">
                <a:latin typeface="Montserrat Semi Bold"/>
                <a:cs typeface="Montserrat Semi Bold"/>
              </a:defRPr>
            </a:lvl1pPr>
          </a:lstStyle>
          <a:p>
            <a:pPr lvl="0"/>
            <a:r>
              <a:rPr lang="en-US" b="0" i="0" dirty="0" smtClean="0">
                <a:latin typeface="Montserrat Semi Bold"/>
                <a:cs typeface="Montserrat Semi Bold"/>
              </a:rPr>
              <a:t>TEXT BODY TITLE</a:t>
            </a:r>
          </a:p>
        </p:txBody>
      </p:sp>
      <p:sp>
        <p:nvSpPr>
          <p:cNvPr id="9" name="Text Placeholder 8"/>
          <p:cNvSpPr>
            <a:spLocks noGrp="1"/>
          </p:cNvSpPr>
          <p:nvPr>
            <p:ph type="body" sz="quarter" idx="12" hasCustomPrompt="1"/>
          </p:nvPr>
        </p:nvSpPr>
        <p:spPr>
          <a:xfrm>
            <a:off x="754063" y="2011869"/>
            <a:ext cx="7681912" cy="729411"/>
          </a:xfrm>
          <a:prstGeom prst="rect">
            <a:avLst/>
          </a:prstGeom>
        </p:spPr>
        <p:txBody>
          <a:bodyPr vert="horz"/>
          <a:lstStyle>
            <a:lvl1pPr marL="0" indent="0" algn="r">
              <a:buNone/>
              <a:defRPr sz="1800" b="0" i="0" baseline="0">
                <a:latin typeface="Montserrat"/>
                <a:cs typeface="Montserrat"/>
              </a:defRPr>
            </a:lvl1pPr>
          </a:lstStyle>
          <a:p>
            <a:pPr lvl="0"/>
            <a:r>
              <a:rPr lang="en-US" dirty="0" smtClean="0"/>
              <a:t>TEXT BODY SUBTITLE</a:t>
            </a:r>
            <a:endParaRPr lang="en-US" dirty="0"/>
          </a:p>
        </p:txBody>
      </p:sp>
      <p:sp>
        <p:nvSpPr>
          <p:cNvPr id="11" name="Text Placeholder 10"/>
          <p:cNvSpPr>
            <a:spLocks noGrp="1"/>
          </p:cNvSpPr>
          <p:nvPr>
            <p:ph type="body" sz="quarter" idx="13" hasCustomPrompt="1"/>
          </p:nvPr>
        </p:nvSpPr>
        <p:spPr>
          <a:xfrm>
            <a:off x="754063" y="2905125"/>
            <a:ext cx="7681912" cy="3332163"/>
          </a:xfrm>
          <a:prstGeom prst="rect">
            <a:avLst/>
          </a:prstGeom>
        </p:spPr>
        <p:txBody>
          <a:bodyPr vert="horz"/>
          <a:lstStyle>
            <a:lvl1pPr marL="0" marR="0" indent="0" algn="r" defTabSz="457200" rtl="0" eaLnBrk="1" fontAlgn="auto" latinLnBrk="0" hangingPunct="1">
              <a:lnSpc>
                <a:spcPct val="100000"/>
              </a:lnSpc>
              <a:spcBef>
                <a:spcPct val="20000"/>
              </a:spcBef>
              <a:spcAft>
                <a:spcPts val="0"/>
              </a:spcAft>
              <a:buClrTx/>
              <a:buSzTx/>
              <a:buFont typeface="Arial"/>
              <a:buNone/>
              <a:tabLst/>
              <a:defRPr sz="1400" b="0" i="0" baseline="0">
                <a:latin typeface="Montserrat Light"/>
                <a:cs typeface="Montserrat Light"/>
              </a:defRPr>
            </a:lvl1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Text body, text body, body of text, text, body. Text body text, text text here. Text body, text body, body of text, text, body. Text body text, text text here.</a:t>
            </a:r>
          </a:p>
          <a:p>
            <a:pPr lvl="0"/>
            <a:endParaRPr lang="en-US" dirty="0" smtClean="0"/>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Text body, text body, body of text, text, body. Text body text, text text here. Text body, text body, body of text, text, body. Text body text, text text here. Text body, text body, body of text, text, body. Text body text, text text here.</a:t>
            </a:r>
          </a:p>
          <a:p>
            <a:pPr lvl="0"/>
            <a:endParaRPr lang="en-US" dirty="0" smtClean="0"/>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Text body, text body, body of text, text, body. Text body text, text text here. Text body, text body, body of text, text, body. Text body text, text text here. Text body, text body, body of text, text, body. Text body text, text text here. Text body, text body, body of text, text, body. Text body text, text text here.</a:t>
            </a:r>
          </a:p>
          <a:p>
            <a:pPr lvl="0"/>
            <a:endParaRPr lang="en-US" dirty="0" smtClean="0"/>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Tree>
    <p:extLst>
      <p:ext uri="{BB962C8B-B14F-4D97-AF65-F5344CB8AC3E}">
        <p14:creationId xmlns:p14="http://schemas.microsoft.com/office/powerpoint/2010/main" val="1664311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ext Slide - 2">
    <p:spTree>
      <p:nvGrpSpPr>
        <p:cNvPr id="1" name=""/>
        <p:cNvGrpSpPr/>
        <p:nvPr/>
      </p:nvGrpSpPr>
      <p:grpSpPr>
        <a:xfrm>
          <a:off x="0" y="0"/>
          <a:ext cx="0" cy="0"/>
          <a:chOff x="0" y="0"/>
          <a:chExt cx="0" cy="0"/>
        </a:xfrm>
      </p:grpSpPr>
      <p:pic>
        <p:nvPicPr>
          <p:cNvPr id="2" name="Picture 1" descr="slide1-1-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48" y="-37726"/>
            <a:ext cx="9252813" cy="6979033"/>
          </a:xfrm>
          <a:prstGeom prst="rect">
            <a:avLst/>
          </a:prstGeom>
        </p:spPr>
      </p:pic>
      <p:sp>
        <p:nvSpPr>
          <p:cNvPr id="4" name="Text Placeholder 3"/>
          <p:cNvSpPr>
            <a:spLocks noGrp="1"/>
          </p:cNvSpPr>
          <p:nvPr>
            <p:ph type="body" sz="quarter" idx="10" hasCustomPrompt="1"/>
          </p:nvPr>
        </p:nvSpPr>
        <p:spPr>
          <a:xfrm>
            <a:off x="917575" y="1031875"/>
            <a:ext cx="7318375" cy="1432791"/>
          </a:xfrm>
          <a:prstGeom prst="rect">
            <a:avLst/>
          </a:prstGeom>
        </p:spPr>
        <p:txBody>
          <a:bodyPr vert="horz"/>
          <a:lstStyle>
            <a:lvl1pPr marL="0" indent="0">
              <a:buNone/>
              <a:defRPr sz="3600" b="0" i="0" baseline="0">
                <a:latin typeface="Montserrat Semi Bold"/>
                <a:cs typeface="Montserrat Semi Bold"/>
              </a:defRPr>
            </a:lvl1pPr>
          </a:lstStyle>
          <a:p>
            <a:pPr lvl="0"/>
            <a:r>
              <a:rPr lang="en-US" dirty="0" smtClean="0"/>
              <a:t>TEXT TITLE</a:t>
            </a:r>
          </a:p>
        </p:txBody>
      </p:sp>
      <p:sp>
        <p:nvSpPr>
          <p:cNvPr id="6" name="Text Placeholder 5"/>
          <p:cNvSpPr>
            <a:spLocks noGrp="1"/>
          </p:cNvSpPr>
          <p:nvPr>
            <p:ph type="body" sz="quarter" idx="11" hasCustomPrompt="1"/>
          </p:nvPr>
        </p:nvSpPr>
        <p:spPr>
          <a:xfrm>
            <a:off x="917575" y="1735138"/>
            <a:ext cx="7318375" cy="730250"/>
          </a:xfrm>
          <a:prstGeom prst="rect">
            <a:avLst/>
          </a:prstGeom>
        </p:spPr>
        <p:txBody>
          <a:bodyPr vert="horz"/>
          <a:lstStyle>
            <a:lvl1pPr marL="0" indent="0">
              <a:buNone/>
              <a:defRPr sz="1800" b="0" i="0" baseline="0">
                <a:latin typeface="Montserrat"/>
                <a:cs typeface="Montserrat"/>
              </a:defRPr>
            </a:lvl1pPr>
          </a:lstStyle>
          <a:p>
            <a:pPr lvl="0"/>
            <a:r>
              <a:rPr lang="en-US" dirty="0" smtClean="0"/>
              <a:t>TEXT SUBTITLE</a:t>
            </a:r>
            <a:endParaRPr lang="en-US" dirty="0"/>
          </a:p>
        </p:txBody>
      </p:sp>
      <p:sp>
        <p:nvSpPr>
          <p:cNvPr id="8" name="Text Placeholder 7"/>
          <p:cNvSpPr>
            <a:spLocks noGrp="1"/>
          </p:cNvSpPr>
          <p:nvPr>
            <p:ph type="body" sz="quarter" idx="12" hasCustomPrompt="1"/>
          </p:nvPr>
        </p:nvSpPr>
        <p:spPr>
          <a:xfrm>
            <a:off x="917575" y="2465388"/>
            <a:ext cx="7318375" cy="2816225"/>
          </a:xfrm>
          <a:prstGeom prst="rect">
            <a:avLst/>
          </a:prstGeom>
        </p:spPr>
        <p:txBody>
          <a:bodyPr vert="horz"/>
          <a:lstStyle>
            <a:lvl1pPr marL="0" indent="0">
              <a:buNone/>
              <a:defRPr sz="1200" b="0" i="0" baseline="0">
                <a:latin typeface="Montserrat Light"/>
                <a:cs typeface="Montserrat Light"/>
              </a:defRPr>
            </a:lvl1pPr>
          </a:lstStyle>
          <a:p>
            <a:pPr lvl="0"/>
            <a:r>
              <a:rPr lang="en-US" sz="1200" b="0" i="0" dirty="0" smtClean="0">
                <a:latin typeface="Montserrat Light"/>
                <a:cs typeface="Montserrat Light"/>
              </a:rPr>
              <a:t>Text body, text body, body of text, text. Text text text, body of the text.</a:t>
            </a:r>
          </a:p>
          <a:p>
            <a:pPr lvl="0"/>
            <a:endParaRPr lang="en-US" sz="1200" b="0" i="0" dirty="0" smtClean="0">
              <a:latin typeface="Montserrat Light"/>
              <a:cs typeface="Montserrat Light"/>
            </a:endParaRPr>
          </a:p>
          <a:p>
            <a:pPr lvl="0"/>
            <a:r>
              <a:rPr lang="en-US" sz="1200" b="0" i="0" dirty="0" smtClean="0">
                <a:latin typeface="Montserrat Light"/>
                <a:cs typeface="Montserrat Light"/>
              </a:rPr>
              <a:t>Text text text, body, body body.</a:t>
            </a:r>
            <a:endParaRPr lang="en-US" dirty="0"/>
          </a:p>
        </p:txBody>
      </p:sp>
    </p:spTree>
    <p:extLst>
      <p:ext uri="{BB962C8B-B14F-4D97-AF65-F5344CB8AC3E}">
        <p14:creationId xmlns:p14="http://schemas.microsoft.com/office/powerpoint/2010/main" val="3242457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Text Slide - 3">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17575" y="1031875"/>
            <a:ext cx="7318375" cy="1432791"/>
          </a:xfrm>
          <a:prstGeom prst="rect">
            <a:avLst/>
          </a:prstGeom>
        </p:spPr>
        <p:txBody>
          <a:bodyPr vert="horz"/>
          <a:lstStyle>
            <a:lvl1pPr marL="0" indent="0">
              <a:buNone/>
              <a:defRPr sz="3600" b="0" i="0" baseline="0">
                <a:latin typeface="Montserrat Semi Bold"/>
                <a:cs typeface="Montserrat Semi Bold"/>
              </a:defRPr>
            </a:lvl1pPr>
          </a:lstStyle>
          <a:p>
            <a:pPr lvl="0"/>
            <a:r>
              <a:rPr lang="en-US" dirty="0" smtClean="0"/>
              <a:t>TEXT TITLE</a:t>
            </a:r>
          </a:p>
        </p:txBody>
      </p:sp>
      <p:sp>
        <p:nvSpPr>
          <p:cNvPr id="6" name="Text Placeholder 5"/>
          <p:cNvSpPr>
            <a:spLocks noGrp="1"/>
          </p:cNvSpPr>
          <p:nvPr>
            <p:ph type="body" sz="quarter" idx="11" hasCustomPrompt="1"/>
          </p:nvPr>
        </p:nvSpPr>
        <p:spPr>
          <a:xfrm>
            <a:off x="917575" y="1735138"/>
            <a:ext cx="7318375" cy="730250"/>
          </a:xfrm>
          <a:prstGeom prst="rect">
            <a:avLst/>
          </a:prstGeom>
        </p:spPr>
        <p:txBody>
          <a:bodyPr vert="horz"/>
          <a:lstStyle>
            <a:lvl1pPr marL="0" indent="0">
              <a:buNone/>
              <a:defRPr sz="1800" b="0" i="0" baseline="0">
                <a:latin typeface="Montserrat"/>
                <a:cs typeface="Montserrat"/>
              </a:defRPr>
            </a:lvl1pPr>
          </a:lstStyle>
          <a:p>
            <a:pPr lvl="0"/>
            <a:r>
              <a:rPr lang="en-US" dirty="0" smtClean="0"/>
              <a:t>TEXT SUBTITLE</a:t>
            </a:r>
            <a:endParaRPr lang="en-US" dirty="0"/>
          </a:p>
        </p:txBody>
      </p:sp>
      <p:sp>
        <p:nvSpPr>
          <p:cNvPr id="8" name="Text Placeholder 7"/>
          <p:cNvSpPr>
            <a:spLocks noGrp="1"/>
          </p:cNvSpPr>
          <p:nvPr>
            <p:ph type="body" sz="quarter" idx="12" hasCustomPrompt="1"/>
          </p:nvPr>
        </p:nvSpPr>
        <p:spPr>
          <a:xfrm>
            <a:off x="917575" y="2465388"/>
            <a:ext cx="7318375" cy="2816225"/>
          </a:xfrm>
          <a:prstGeom prst="rect">
            <a:avLst/>
          </a:prstGeom>
        </p:spPr>
        <p:txBody>
          <a:bodyPr vert="horz"/>
          <a:lstStyle>
            <a:lvl1pPr marL="0" indent="0">
              <a:buNone/>
              <a:defRPr sz="1200" b="0" i="0" baseline="0">
                <a:latin typeface="Montserrat Light"/>
                <a:cs typeface="Montserrat Light"/>
              </a:defRPr>
            </a:lvl1pPr>
          </a:lstStyle>
          <a:p>
            <a:pPr lvl="0"/>
            <a:r>
              <a:rPr lang="en-US" sz="1200" b="0" i="0" dirty="0" smtClean="0">
                <a:latin typeface="Montserrat Light"/>
                <a:cs typeface="Montserrat Light"/>
              </a:rPr>
              <a:t>Text body, text body, body of text, text. Text text text, body of the text.</a:t>
            </a:r>
          </a:p>
          <a:p>
            <a:pPr lvl="0"/>
            <a:endParaRPr lang="en-US" sz="1200" b="0" i="0" dirty="0" smtClean="0">
              <a:latin typeface="Montserrat Light"/>
              <a:cs typeface="Montserrat Light"/>
            </a:endParaRPr>
          </a:p>
          <a:p>
            <a:pPr lvl="0"/>
            <a:r>
              <a:rPr lang="en-US" sz="1200" b="0" i="0" dirty="0" smtClean="0">
                <a:latin typeface="Montserrat Light"/>
                <a:cs typeface="Montserrat Light"/>
              </a:rPr>
              <a:t>Text text text, body, body body.</a:t>
            </a:r>
            <a:endParaRPr lang="en-US" dirty="0"/>
          </a:p>
        </p:txBody>
      </p:sp>
      <p:pic>
        <p:nvPicPr>
          <p:cNvPr id="3" name="Picture 2" descr="1_2-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528" y="-84293"/>
            <a:ext cx="9434710" cy="7116232"/>
          </a:xfrm>
          <a:prstGeom prst="rect">
            <a:avLst/>
          </a:prstGeom>
        </p:spPr>
      </p:pic>
    </p:spTree>
    <p:extLst>
      <p:ext uri="{BB962C8B-B14F-4D97-AF65-F5344CB8AC3E}">
        <p14:creationId xmlns:p14="http://schemas.microsoft.com/office/powerpoint/2010/main" val="1939528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 - Partnership">
    <p:spTree>
      <p:nvGrpSpPr>
        <p:cNvPr id="1" name=""/>
        <p:cNvGrpSpPr/>
        <p:nvPr/>
      </p:nvGrpSpPr>
      <p:grpSpPr>
        <a:xfrm>
          <a:off x="0" y="0"/>
          <a:ext cx="0" cy="0"/>
          <a:chOff x="0" y="0"/>
          <a:chExt cx="0" cy="0"/>
        </a:xfrm>
      </p:grpSpPr>
      <p:pic>
        <p:nvPicPr>
          <p:cNvPr id="2" name="Picture 1" descr="P12-1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459" y="-149411"/>
            <a:ext cx="9651431" cy="7141881"/>
          </a:xfrm>
          <a:prstGeom prst="rect">
            <a:avLst/>
          </a:prstGeom>
        </p:spPr>
      </p:pic>
    </p:spTree>
    <p:extLst>
      <p:ext uri="{BB962C8B-B14F-4D97-AF65-F5344CB8AC3E}">
        <p14:creationId xmlns:p14="http://schemas.microsoft.com/office/powerpoint/2010/main" val="29520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0" y="0"/>
            <a:ext cx="9144000" cy="6858000"/>
          </a:xfrm>
          <a:prstGeom prst="rect">
            <a:avLst/>
          </a:prstGeom>
        </p:spPr>
        <p:txBody>
          <a:bodyPr vert="horz"/>
          <a:lstStyle>
            <a:lvl1pPr marL="0" indent="0">
              <a:buNone/>
              <a:defRPr sz="2800" baseline="0"/>
            </a:lvl1pPr>
          </a:lstStyle>
          <a:p>
            <a:r>
              <a:rPr lang="en-US" dirty="0" smtClean="0"/>
              <a:t>To add image: Step 1: Right-click anywhere in the slide,                           select: Arrange &gt; Send to Back                                                              Step 2: Click icon to add an image to this template                                               Step 3: repeat step 1 to put image in background</a:t>
            </a:r>
            <a:endParaRPr lang="en-US" dirty="0"/>
          </a:p>
        </p:txBody>
      </p:sp>
      <p:sp>
        <p:nvSpPr>
          <p:cNvPr id="9" name="Picture Placeholder 8"/>
          <p:cNvSpPr>
            <a:spLocks noGrp="1"/>
          </p:cNvSpPr>
          <p:nvPr>
            <p:ph type="pic" sz="quarter" idx="10" hasCustomPrompt="1"/>
          </p:nvPr>
        </p:nvSpPr>
        <p:spPr>
          <a:xfrm>
            <a:off x="-92364" y="-69273"/>
            <a:ext cx="9328728" cy="6996546"/>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
        <p:nvSpPr>
          <p:cNvPr id="15" name="Text Placeholder 14"/>
          <p:cNvSpPr>
            <a:spLocks noGrp="1"/>
          </p:cNvSpPr>
          <p:nvPr>
            <p:ph type="body" sz="quarter" idx="12" hasCustomPrompt="1"/>
          </p:nvPr>
        </p:nvSpPr>
        <p:spPr>
          <a:xfrm>
            <a:off x="992189" y="2413000"/>
            <a:ext cx="3268084" cy="3024188"/>
          </a:xfrm>
          <a:prstGeom prst="rect">
            <a:avLst/>
          </a:prstGeom>
        </p:spPr>
        <p:txBody>
          <a:bodyPr vert="horz"/>
          <a:lstStyle>
            <a:lvl1pPr marL="0" indent="0">
              <a:lnSpc>
                <a:spcPct val="70000"/>
              </a:lnSpc>
              <a:buNone/>
              <a:defRPr sz="4800" b="0" i="0" baseline="0">
                <a:solidFill>
                  <a:schemeClr val="bg1"/>
                </a:solidFill>
                <a:latin typeface="Montserrat Black"/>
                <a:cs typeface="Montserrat Black"/>
              </a:defRPr>
            </a:lvl1pPr>
          </a:lstStyle>
          <a:p>
            <a:pPr lvl="0"/>
            <a:r>
              <a:rPr lang="en-US" dirty="0" smtClean="0"/>
              <a:t>THIS IS WHERE YOUR TITLE GOES</a:t>
            </a:r>
            <a:endParaRPr lang="en-US" dirty="0"/>
          </a:p>
        </p:txBody>
      </p:sp>
    </p:spTree>
    <p:extLst>
      <p:ext uri="{BB962C8B-B14F-4D97-AF65-F5344CB8AC3E}">
        <p14:creationId xmlns:p14="http://schemas.microsoft.com/office/powerpoint/2010/main" val="1298416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puzzle Slide">
    <p:spTree>
      <p:nvGrpSpPr>
        <p:cNvPr id="1" name=""/>
        <p:cNvGrpSpPr/>
        <p:nvPr/>
      </p:nvGrpSpPr>
      <p:grpSpPr>
        <a:xfrm>
          <a:off x="0" y="0"/>
          <a:ext cx="0" cy="0"/>
          <a:chOff x="0" y="0"/>
          <a:chExt cx="0" cy="0"/>
        </a:xfrm>
      </p:grpSpPr>
      <p:pic>
        <p:nvPicPr>
          <p:cNvPr id="2" name="Picture 1" descr="11-1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5280" y="-107618"/>
            <a:ext cx="9529580" cy="7051714"/>
          </a:xfrm>
          <a:prstGeom prst="rect">
            <a:avLst/>
          </a:prstGeom>
        </p:spPr>
      </p:pic>
    </p:spTree>
    <p:extLst>
      <p:ext uri="{BB962C8B-B14F-4D97-AF65-F5344CB8AC3E}">
        <p14:creationId xmlns:p14="http://schemas.microsoft.com/office/powerpoint/2010/main" val="2842017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3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Align Slide - Oran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74205" y="0"/>
            <a:ext cx="4569795" cy="6858000"/>
          </a:xfrm>
          <a:prstGeom prst="rect">
            <a:avLst/>
          </a:prstGeom>
        </p:spPr>
        <p:txBody>
          <a:bodyPr vert="horz"/>
          <a:lstStyle>
            <a:lvl1pPr marL="0" indent="0" algn="r">
              <a:lnSpc>
                <a:spcPct val="60000"/>
              </a:lnSpc>
              <a:buNone/>
              <a:defRPr sz="2400" baseline="0"/>
            </a:lvl1pPr>
          </a:lstStyle>
          <a:p>
            <a:r>
              <a:rPr lang="en-US" dirty="0" smtClean="0"/>
              <a:t>Click icon to edit picture</a:t>
            </a:r>
            <a:endParaRPr lang="en-US" dirty="0"/>
          </a:p>
        </p:txBody>
      </p:sp>
      <p:sp>
        <p:nvSpPr>
          <p:cNvPr id="17" name="Text Placeholder 16"/>
          <p:cNvSpPr>
            <a:spLocks noGrp="1"/>
          </p:cNvSpPr>
          <p:nvPr>
            <p:ph type="body" sz="quarter" idx="10" hasCustomPrompt="1"/>
          </p:nvPr>
        </p:nvSpPr>
        <p:spPr>
          <a:xfrm>
            <a:off x="494413" y="1430346"/>
            <a:ext cx="3047477" cy="1514475"/>
          </a:xfrm>
          <a:prstGeom prst="rect">
            <a:avLst/>
          </a:prstGeom>
        </p:spPr>
        <p:txBody>
          <a:bodyPr vert="horz" anchor="b"/>
          <a:lstStyle>
            <a:lvl1pPr marL="0" indent="0">
              <a:lnSpc>
                <a:spcPct val="90000"/>
              </a:lnSpc>
              <a:buNone/>
              <a:defRPr sz="3400" b="0" i="0" baseline="0">
                <a:latin typeface="Montserrat Semi Bold"/>
                <a:cs typeface="Montserrat Semi Bold"/>
              </a:defRPr>
            </a:lvl1pPr>
            <a:lvl2pPr>
              <a:defRPr b="0" i="0">
                <a:latin typeface="Montserrat Semi Bold"/>
                <a:cs typeface="Montserrat Semi Bold"/>
              </a:defRPr>
            </a:lvl2pPr>
            <a:lvl3pPr>
              <a:defRPr b="0" i="0">
                <a:latin typeface="Montserrat Semi Bold"/>
                <a:cs typeface="Montserrat Semi Bold"/>
              </a:defRPr>
            </a:lvl3pPr>
            <a:lvl4pPr>
              <a:defRPr b="0" i="0">
                <a:latin typeface="Montserrat Semi Bold"/>
                <a:cs typeface="Montserrat Semi Bold"/>
              </a:defRPr>
            </a:lvl4pPr>
            <a:lvl5pPr>
              <a:defRPr b="0" i="0">
                <a:latin typeface="Montserrat Semi Bold"/>
                <a:cs typeface="Montserrat Semi Bold"/>
              </a:defRPr>
            </a:lvl5pPr>
          </a:lstStyle>
          <a:p>
            <a:pPr lvl="0"/>
            <a:r>
              <a:rPr lang="en-US" dirty="0" smtClean="0"/>
              <a:t>RIGHT ALIGN PICTURE SLIDE</a:t>
            </a:r>
            <a:endParaRPr lang="en-US" dirty="0"/>
          </a:p>
        </p:txBody>
      </p:sp>
      <p:sp>
        <p:nvSpPr>
          <p:cNvPr id="19" name="Text Placeholder 18"/>
          <p:cNvSpPr>
            <a:spLocks noGrp="1"/>
          </p:cNvSpPr>
          <p:nvPr>
            <p:ph type="body" sz="quarter" idx="11" hasCustomPrompt="1"/>
          </p:nvPr>
        </p:nvSpPr>
        <p:spPr>
          <a:xfrm>
            <a:off x="525463" y="3246438"/>
            <a:ext cx="1701800" cy="231775"/>
          </a:xfrm>
          <a:prstGeom prst="rect">
            <a:avLst/>
          </a:prstGeom>
        </p:spPr>
        <p:txBody>
          <a:bodyPr vert="horz"/>
          <a:lstStyle>
            <a:lvl1pPr marL="0" indent="0">
              <a:buNone/>
              <a:defRPr sz="900" b="0" i="0" baseline="0">
                <a:latin typeface="Montserrat Semi Bold"/>
                <a:cs typeface="Montserrat Semi Bold"/>
              </a:defRPr>
            </a:lvl1pPr>
          </a:lstStyle>
          <a:p>
            <a:pPr lvl="0"/>
            <a:r>
              <a:rPr lang="en-US" dirty="0" smtClean="0"/>
              <a:t>THIS IS A SUBTITLE</a:t>
            </a:r>
            <a:endParaRPr lang="en-US" dirty="0"/>
          </a:p>
        </p:txBody>
      </p:sp>
      <p:sp>
        <p:nvSpPr>
          <p:cNvPr id="21" name="Text Placeholder 20"/>
          <p:cNvSpPr>
            <a:spLocks noGrp="1"/>
          </p:cNvSpPr>
          <p:nvPr>
            <p:ph type="body" sz="quarter" idx="12" hasCustomPrompt="1"/>
          </p:nvPr>
        </p:nvSpPr>
        <p:spPr>
          <a:xfrm>
            <a:off x="521917" y="3671888"/>
            <a:ext cx="3808412" cy="1858962"/>
          </a:xfrm>
          <a:prstGeom prst="rect">
            <a:avLst/>
          </a:prstGeom>
        </p:spPr>
        <p:txBody>
          <a:bodyPr vert="horz"/>
          <a:lstStyle>
            <a:lvl1pPr marL="0" indent="0">
              <a:lnSpc>
                <a:spcPct val="150000"/>
              </a:lnSpc>
              <a:buNone/>
              <a:defRPr sz="800" b="0" i="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a:p>
        </p:txBody>
      </p:sp>
      <p:sp>
        <p:nvSpPr>
          <p:cNvPr id="39" name="Picture Placeholder 38"/>
          <p:cNvSpPr>
            <a:spLocks noGrp="1"/>
          </p:cNvSpPr>
          <p:nvPr>
            <p:ph type="pic" sz="quarter" idx="14" hasCustomPrompt="1"/>
          </p:nvPr>
        </p:nvSpPr>
        <p:spPr>
          <a:xfrm>
            <a:off x="3494088" y="-93663"/>
            <a:ext cx="2074862" cy="1104901"/>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Tree>
    <p:extLst>
      <p:ext uri="{BB962C8B-B14F-4D97-AF65-F5344CB8AC3E}">
        <p14:creationId xmlns:p14="http://schemas.microsoft.com/office/powerpoint/2010/main" val="53455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Align Slide Grey">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74205" y="0"/>
            <a:ext cx="4569795" cy="6858000"/>
          </a:xfrm>
          <a:prstGeom prst="rect">
            <a:avLst/>
          </a:prstGeom>
        </p:spPr>
        <p:txBody>
          <a:bodyPr vert="horz"/>
          <a:lstStyle>
            <a:lvl1pPr marL="0" indent="0" algn="r">
              <a:buNone/>
              <a:defRPr sz="2400"/>
            </a:lvl1pPr>
          </a:lstStyle>
          <a:p>
            <a:r>
              <a:rPr lang="en-US" dirty="0" smtClean="0"/>
              <a:t>Click icon to edit picture</a:t>
            </a:r>
            <a:endParaRPr lang="en-US" dirty="0"/>
          </a:p>
        </p:txBody>
      </p:sp>
      <p:sp>
        <p:nvSpPr>
          <p:cNvPr id="17" name="Text Placeholder 16"/>
          <p:cNvSpPr>
            <a:spLocks noGrp="1"/>
          </p:cNvSpPr>
          <p:nvPr>
            <p:ph type="body" sz="quarter" idx="10" hasCustomPrompt="1"/>
          </p:nvPr>
        </p:nvSpPr>
        <p:spPr>
          <a:xfrm>
            <a:off x="494413" y="1430346"/>
            <a:ext cx="3047477" cy="1514475"/>
          </a:xfrm>
          <a:prstGeom prst="rect">
            <a:avLst/>
          </a:prstGeom>
        </p:spPr>
        <p:txBody>
          <a:bodyPr vert="horz" anchor="b"/>
          <a:lstStyle>
            <a:lvl1pPr marL="0" indent="0">
              <a:lnSpc>
                <a:spcPct val="90000"/>
              </a:lnSpc>
              <a:buNone/>
              <a:defRPr sz="3400" b="0" i="0" baseline="0">
                <a:latin typeface="Montserrat Semi Bold"/>
                <a:cs typeface="Montserrat Semi Bold"/>
              </a:defRPr>
            </a:lvl1pPr>
            <a:lvl2pPr>
              <a:defRPr b="0" i="0">
                <a:latin typeface="Montserrat Semi Bold"/>
                <a:cs typeface="Montserrat Semi Bold"/>
              </a:defRPr>
            </a:lvl2pPr>
            <a:lvl3pPr>
              <a:defRPr b="0" i="0">
                <a:latin typeface="Montserrat Semi Bold"/>
                <a:cs typeface="Montserrat Semi Bold"/>
              </a:defRPr>
            </a:lvl3pPr>
            <a:lvl4pPr>
              <a:defRPr b="0" i="0">
                <a:latin typeface="Montserrat Semi Bold"/>
                <a:cs typeface="Montserrat Semi Bold"/>
              </a:defRPr>
            </a:lvl4pPr>
            <a:lvl5pPr>
              <a:defRPr b="0" i="0">
                <a:latin typeface="Montserrat Semi Bold"/>
                <a:cs typeface="Montserrat Semi Bold"/>
              </a:defRPr>
            </a:lvl5pPr>
          </a:lstStyle>
          <a:p>
            <a:pPr lvl="0"/>
            <a:r>
              <a:rPr lang="en-US" dirty="0" smtClean="0"/>
              <a:t>RIGHT ALIGN PICTURE SLIDE</a:t>
            </a:r>
            <a:endParaRPr lang="en-US" dirty="0"/>
          </a:p>
        </p:txBody>
      </p:sp>
      <p:sp>
        <p:nvSpPr>
          <p:cNvPr id="19" name="Text Placeholder 18"/>
          <p:cNvSpPr>
            <a:spLocks noGrp="1"/>
          </p:cNvSpPr>
          <p:nvPr>
            <p:ph type="body" sz="quarter" idx="11" hasCustomPrompt="1"/>
          </p:nvPr>
        </p:nvSpPr>
        <p:spPr>
          <a:xfrm>
            <a:off x="525463" y="3246438"/>
            <a:ext cx="1701800" cy="231775"/>
          </a:xfrm>
          <a:prstGeom prst="rect">
            <a:avLst/>
          </a:prstGeom>
        </p:spPr>
        <p:txBody>
          <a:bodyPr vert="horz"/>
          <a:lstStyle>
            <a:lvl1pPr marL="0" indent="0">
              <a:buNone/>
              <a:defRPr sz="900" b="0" i="0" baseline="0">
                <a:latin typeface="Montserrat Semi Bold"/>
                <a:cs typeface="Montserrat Semi Bold"/>
              </a:defRPr>
            </a:lvl1pPr>
          </a:lstStyle>
          <a:p>
            <a:pPr lvl="0"/>
            <a:r>
              <a:rPr lang="en-US" dirty="0" smtClean="0"/>
              <a:t>THIS IS A SUBTITLE</a:t>
            </a:r>
            <a:endParaRPr lang="en-US" dirty="0"/>
          </a:p>
        </p:txBody>
      </p:sp>
      <p:sp>
        <p:nvSpPr>
          <p:cNvPr id="21" name="Text Placeholder 20"/>
          <p:cNvSpPr>
            <a:spLocks noGrp="1"/>
          </p:cNvSpPr>
          <p:nvPr>
            <p:ph type="body" sz="quarter" idx="12" hasCustomPrompt="1"/>
          </p:nvPr>
        </p:nvSpPr>
        <p:spPr>
          <a:xfrm>
            <a:off x="521917" y="3671888"/>
            <a:ext cx="3808412" cy="1858962"/>
          </a:xfrm>
          <a:prstGeom prst="rect">
            <a:avLst/>
          </a:prstGeom>
        </p:spPr>
        <p:txBody>
          <a:bodyPr vert="horz"/>
          <a:lstStyle>
            <a:lvl1pPr marL="0" indent="0">
              <a:lnSpc>
                <a:spcPct val="150000"/>
              </a:lnSpc>
              <a:buNone/>
              <a:defRPr sz="800" b="0" i="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a:p>
        </p:txBody>
      </p:sp>
      <p:sp>
        <p:nvSpPr>
          <p:cNvPr id="39" name="Picture Placeholder 38"/>
          <p:cNvSpPr>
            <a:spLocks noGrp="1"/>
          </p:cNvSpPr>
          <p:nvPr>
            <p:ph type="pic" sz="quarter" idx="14" hasCustomPrompt="1"/>
          </p:nvPr>
        </p:nvSpPr>
        <p:spPr>
          <a:xfrm>
            <a:off x="3494088" y="-93663"/>
            <a:ext cx="2074862" cy="1104901"/>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Tree>
    <p:extLst>
      <p:ext uri="{BB962C8B-B14F-4D97-AF65-F5344CB8AC3E}">
        <p14:creationId xmlns:p14="http://schemas.microsoft.com/office/powerpoint/2010/main" val="296697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Align Slide Green">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74205" y="0"/>
            <a:ext cx="4569795" cy="6858000"/>
          </a:xfrm>
          <a:prstGeom prst="rect">
            <a:avLst/>
          </a:prstGeom>
        </p:spPr>
        <p:txBody>
          <a:bodyPr vert="horz"/>
          <a:lstStyle>
            <a:lvl1pPr marL="0" indent="0" algn="r">
              <a:buNone/>
              <a:defRPr sz="2400" baseline="0"/>
            </a:lvl1pPr>
          </a:lstStyle>
          <a:p>
            <a:r>
              <a:rPr lang="en-US" dirty="0" smtClean="0"/>
              <a:t>Click icon to edit picture</a:t>
            </a:r>
            <a:endParaRPr lang="en-US" dirty="0"/>
          </a:p>
        </p:txBody>
      </p:sp>
      <p:sp>
        <p:nvSpPr>
          <p:cNvPr id="17" name="Text Placeholder 16"/>
          <p:cNvSpPr>
            <a:spLocks noGrp="1"/>
          </p:cNvSpPr>
          <p:nvPr>
            <p:ph type="body" sz="quarter" idx="10" hasCustomPrompt="1"/>
          </p:nvPr>
        </p:nvSpPr>
        <p:spPr>
          <a:xfrm>
            <a:off x="494413" y="1430346"/>
            <a:ext cx="3047477" cy="1514475"/>
          </a:xfrm>
          <a:prstGeom prst="rect">
            <a:avLst/>
          </a:prstGeom>
        </p:spPr>
        <p:txBody>
          <a:bodyPr vert="horz" anchor="b"/>
          <a:lstStyle>
            <a:lvl1pPr marL="0" indent="0">
              <a:lnSpc>
                <a:spcPct val="90000"/>
              </a:lnSpc>
              <a:buNone/>
              <a:defRPr sz="3400" b="0" i="0" baseline="0">
                <a:latin typeface="Montserrat Semi Bold"/>
                <a:cs typeface="Montserrat Semi Bold"/>
              </a:defRPr>
            </a:lvl1pPr>
            <a:lvl2pPr>
              <a:defRPr b="0" i="0">
                <a:latin typeface="Montserrat Semi Bold"/>
                <a:cs typeface="Montserrat Semi Bold"/>
              </a:defRPr>
            </a:lvl2pPr>
            <a:lvl3pPr>
              <a:defRPr b="0" i="0">
                <a:latin typeface="Montserrat Semi Bold"/>
                <a:cs typeface="Montserrat Semi Bold"/>
              </a:defRPr>
            </a:lvl3pPr>
            <a:lvl4pPr>
              <a:defRPr b="0" i="0">
                <a:latin typeface="Montserrat Semi Bold"/>
                <a:cs typeface="Montserrat Semi Bold"/>
              </a:defRPr>
            </a:lvl4pPr>
            <a:lvl5pPr>
              <a:defRPr b="0" i="0">
                <a:latin typeface="Montserrat Semi Bold"/>
                <a:cs typeface="Montserrat Semi Bold"/>
              </a:defRPr>
            </a:lvl5pPr>
          </a:lstStyle>
          <a:p>
            <a:pPr lvl="0"/>
            <a:r>
              <a:rPr lang="en-US" dirty="0" smtClean="0"/>
              <a:t>RIGHT ALIGN PICTURE SLIDE</a:t>
            </a:r>
            <a:endParaRPr lang="en-US" dirty="0"/>
          </a:p>
        </p:txBody>
      </p:sp>
      <p:sp>
        <p:nvSpPr>
          <p:cNvPr id="19" name="Text Placeholder 18"/>
          <p:cNvSpPr>
            <a:spLocks noGrp="1"/>
          </p:cNvSpPr>
          <p:nvPr>
            <p:ph type="body" sz="quarter" idx="11" hasCustomPrompt="1"/>
          </p:nvPr>
        </p:nvSpPr>
        <p:spPr>
          <a:xfrm>
            <a:off x="525463" y="3246438"/>
            <a:ext cx="1701800" cy="231775"/>
          </a:xfrm>
          <a:prstGeom prst="rect">
            <a:avLst/>
          </a:prstGeom>
        </p:spPr>
        <p:txBody>
          <a:bodyPr vert="horz"/>
          <a:lstStyle>
            <a:lvl1pPr marL="0" indent="0">
              <a:buNone/>
              <a:defRPr sz="900" b="0" i="0" baseline="0">
                <a:latin typeface="Montserrat Semi Bold"/>
                <a:cs typeface="Montserrat Semi Bold"/>
              </a:defRPr>
            </a:lvl1pPr>
          </a:lstStyle>
          <a:p>
            <a:pPr lvl="0"/>
            <a:r>
              <a:rPr lang="en-US" dirty="0" smtClean="0"/>
              <a:t>THIS IS A SUBTITLE</a:t>
            </a:r>
            <a:endParaRPr lang="en-US" dirty="0"/>
          </a:p>
        </p:txBody>
      </p:sp>
      <p:sp>
        <p:nvSpPr>
          <p:cNvPr id="21" name="Text Placeholder 20"/>
          <p:cNvSpPr>
            <a:spLocks noGrp="1"/>
          </p:cNvSpPr>
          <p:nvPr>
            <p:ph type="body" sz="quarter" idx="12" hasCustomPrompt="1"/>
          </p:nvPr>
        </p:nvSpPr>
        <p:spPr>
          <a:xfrm>
            <a:off x="521917" y="3671888"/>
            <a:ext cx="3808412" cy="1858962"/>
          </a:xfrm>
          <a:prstGeom prst="rect">
            <a:avLst/>
          </a:prstGeom>
        </p:spPr>
        <p:txBody>
          <a:bodyPr vert="horz"/>
          <a:lstStyle>
            <a:lvl1pPr marL="0" indent="0">
              <a:lnSpc>
                <a:spcPct val="150000"/>
              </a:lnSpc>
              <a:buNone/>
              <a:defRPr sz="800" b="0" i="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a:p>
        </p:txBody>
      </p:sp>
      <p:sp>
        <p:nvSpPr>
          <p:cNvPr id="39" name="Picture Placeholder 38"/>
          <p:cNvSpPr>
            <a:spLocks noGrp="1"/>
          </p:cNvSpPr>
          <p:nvPr>
            <p:ph type="pic" sz="quarter" idx="14" hasCustomPrompt="1"/>
          </p:nvPr>
        </p:nvSpPr>
        <p:spPr>
          <a:xfrm>
            <a:off x="3494088" y="-93663"/>
            <a:ext cx="2074862" cy="1104901"/>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Tree>
    <p:extLst>
      <p:ext uri="{BB962C8B-B14F-4D97-AF65-F5344CB8AC3E}">
        <p14:creationId xmlns:p14="http://schemas.microsoft.com/office/powerpoint/2010/main" val="392479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Align Slide Green">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4410" y="0"/>
            <a:ext cx="4569795" cy="6858000"/>
          </a:xfrm>
          <a:prstGeom prst="rect">
            <a:avLst/>
          </a:prstGeom>
        </p:spPr>
        <p:txBody>
          <a:bodyPr vert="horz"/>
          <a:lstStyle/>
          <a:p>
            <a:r>
              <a:rPr lang="en-US" smtClean="0"/>
              <a:t>Click icon to add picture</a:t>
            </a:r>
            <a:endParaRPr lang="en-US" dirty="0"/>
          </a:p>
        </p:txBody>
      </p:sp>
      <p:sp>
        <p:nvSpPr>
          <p:cNvPr id="17" name="Text Placeholder 16"/>
          <p:cNvSpPr>
            <a:spLocks noGrp="1"/>
          </p:cNvSpPr>
          <p:nvPr>
            <p:ph type="body" sz="quarter" idx="10" hasCustomPrompt="1"/>
          </p:nvPr>
        </p:nvSpPr>
        <p:spPr>
          <a:xfrm>
            <a:off x="5645396" y="1435604"/>
            <a:ext cx="3047477" cy="1514475"/>
          </a:xfrm>
          <a:prstGeom prst="rect">
            <a:avLst/>
          </a:prstGeom>
        </p:spPr>
        <p:txBody>
          <a:bodyPr vert="horz" anchor="b"/>
          <a:lstStyle>
            <a:lvl1pPr marL="0" indent="0" algn="r">
              <a:lnSpc>
                <a:spcPct val="90000"/>
              </a:lnSpc>
              <a:buNone/>
              <a:defRPr sz="3400" b="0" i="0" baseline="0">
                <a:latin typeface="Montserrat Semi Bold"/>
                <a:cs typeface="Montserrat Semi Bold"/>
              </a:defRPr>
            </a:lvl1pPr>
            <a:lvl2pPr>
              <a:defRPr b="0" i="0">
                <a:latin typeface="Montserrat Semi Bold"/>
                <a:cs typeface="Montserrat Semi Bold"/>
              </a:defRPr>
            </a:lvl2pPr>
            <a:lvl3pPr>
              <a:defRPr b="0" i="0">
                <a:latin typeface="Montserrat Semi Bold"/>
                <a:cs typeface="Montserrat Semi Bold"/>
              </a:defRPr>
            </a:lvl3pPr>
            <a:lvl4pPr>
              <a:defRPr b="0" i="0">
                <a:latin typeface="Montserrat Semi Bold"/>
                <a:cs typeface="Montserrat Semi Bold"/>
              </a:defRPr>
            </a:lvl4pPr>
            <a:lvl5pPr>
              <a:defRPr b="0" i="0">
                <a:latin typeface="Montserrat Semi Bold"/>
                <a:cs typeface="Montserrat Semi Bold"/>
              </a:defRPr>
            </a:lvl5pPr>
          </a:lstStyle>
          <a:p>
            <a:pPr lvl="0"/>
            <a:r>
              <a:rPr lang="en-US" dirty="0" smtClean="0"/>
              <a:t>LEFT ALIGN PICTURE SLIDE</a:t>
            </a:r>
            <a:endParaRPr lang="en-US" dirty="0"/>
          </a:p>
        </p:txBody>
      </p:sp>
      <p:sp>
        <p:nvSpPr>
          <p:cNvPr id="19" name="Text Placeholder 18"/>
          <p:cNvSpPr>
            <a:spLocks noGrp="1"/>
          </p:cNvSpPr>
          <p:nvPr>
            <p:ph type="body" sz="quarter" idx="11" hasCustomPrompt="1"/>
          </p:nvPr>
        </p:nvSpPr>
        <p:spPr>
          <a:xfrm>
            <a:off x="4888006" y="3246438"/>
            <a:ext cx="3804867" cy="231775"/>
          </a:xfrm>
          <a:prstGeom prst="rect">
            <a:avLst/>
          </a:prstGeom>
        </p:spPr>
        <p:txBody>
          <a:bodyPr vert="horz"/>
          <a:lstStyle>
            <a:lvl1pPr marL="0" indent="0" algn="r">
              <a:buNone/>
              <a:defRPr sz="900" b="0" i="0" baseline="0">
                <a:latin typeface="Montserrat Semi Bold"/>
                <a:cs typeface="Montserrat Semi Bold"/>
              </a:defRPr>
            </a:lvl1pPr>
          </a:lstStyle>
          <a:p>
            <a:pPr lvl="0"/>
            <a:r>
              <a:rPr lang="en-US" dirty="0" smtClean="0"/>
              <a:t>THIS IS A SUBTITLE</a:t>
            </a:r>
            <a:endParaRPr lang="en-US" dirty="0"/>
          </a:p>
        </p:txBody>
      </p:sp>
      <p:sp>
        <p:nvSpPr>
          <p:cNvPr id="21" name="Text Placeholder 20"/>
          <p:cNvSpPr>
            <a:spLocks noGrp="1"/>
          </p:cNvSpPr>
          <p:nvPr>
            <p:ph type="body" sz="quarter" idx="12" hasCustomPrompt="1"/>
          </p:nvPr>
        </p:nvSpPr>
        <p:spPr>
          <a:xfrm>
            <a:off x="4884461" y="3671887"/>
            <a:ext cx="3808412" cy="2759875"/>
          </a:xfrm>
          <a:prstGeom prst="rect">
            <a:avLst/>
          </a:prstGeom>
        </p:spPr>
        <p:txBody>
          <a:bodyPr vert="horz"/>
          <a:lstStyle>
            <a:lvl1pPr marL="0" indent="0" algn="r">
              <a:lnSpc>
                <a:spcPct val="150000"/>
              </a:lnSpc>
              <a:buNone/>
              <a:defRPr sz="800" b="0" i="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a:p>
        </p:txBody>
      </p:sp>
      <p:sp>
        <p:nvSpPr>
          <p:cNvPr id="39" name="Picture Placeholder 38"/>
          <p:cNvSpPr>
            <a:spLocks noGrp="1"/>
          </p:cNvSpPr>
          <p:nvPr>
            <p:ph type="pic" sz="quarter" idx="14" hasCustomPrompt="1"/>
          </p:nvPr>
        </p:nvSpPr>
        <p:spPr>
          <a:xfrm>
            <a:off x="3494088" y="-93663"/>
            <a:ext cx="2074862" cy="1104901"/>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Tree>
    <p:extLst>
      <p:ext uri="{BB962C8B-B14F-4D97-AF65-F5344CB8AC3E}">
        <p14:creationId xmlns:p14="http://schemas.microsoft.com/office/powerpoint/2010/main" val="124142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lign Slide Grey">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4410" y="0"/>
            <a:ext cx="4569795" cy="6858000"/>
          </a:xfrm>
          <a:prstGeom prst="rect">
            <a:avLst/>
          </a:prstGeom>
        </p:spPr>
        <p:txBody>
          <a:bodyPr vert="horz"/>
          <a:lstStyle/>
          <a:p>
            <a:r>
              <a:rPr lang="en-US" smtClean="0"/>
              <a:t>Click icon to add picture</a:t>
            </a:r>
            <a:endParaRPr lang="en-US" dirty="0"/>
          </a:p>
        </p:txBody>
      </p:sp>
      <p:sp>
        <p:nvSpPr>
          <p:cNvPr id="17" name="Text Placeholder 16"/>
          <p:cNvSpPr>
            <a:spLocks noGrp="1"/>
          </p:cNvSpPr>
          <p:nvPr>
            <p:ph type="body" sz="quarter" idx="10" hasCustomPrompt="1"/>
          </p:nvPr>
        </p:nvSpPr>
        <p:spPr>
          <a:xfrm>
            <a:off x="5645396" y="1435604"/>
            <a:ext cx="3047477" cy="1514475"/>
          </a:xfrm>
          <a:prstGeom prst="rect">
            <a:avLst/>
          </a:prstGeom>
        </p:spPr>
        <p:txBody>
          <a:bodyPr vert="horz" anchor="b"/>
          <a:lstStyle>
            <a:lvl1pPr marL="0" indent="0" algn="r">
              <a:lnSpc>
                <a:spcPct val="90000"/>
              </a:lnSpc>
              <a:buNone/>
              <a:defRPr sz="3400" b="0" i="0" baseline="0">
                <a:latin typeface="Montserrat Semi Bold"/>
                <a:cs typeface="Montserrat Semi Bold"/>
              </a:defRPr>
            </a:lvl1pPr>
            <a:lvl2pPr>
              <a:defRPr b="0" i="0">
                <a:latin typeface="Montserrat Semi Bold"/>
                <a:cs typeface="Montserrat Semi Bold"/>
              </a:defRPr>
            </a:lvl2pPr>
            <a:lvl3pPr>
              <a:defRPr b="0" i="0">
                <a:latin typeface="Montserrat Semi Bold"/>
                <a:cs typeface="Montserrat Semi Bold"/>
              </a:defRPr>
            </a:lvl3pPr>
            <a:lvl4pPr>
              <a:defRPr b="0" i="0">
                <a:latin typeface="Montserrat Semi Bold"/>
                <a:cs typeface="Montserrat Semi Bold"/>
              </a:defRPr>
            </a:lvl4pPr>
            <a:lvl5pPr>
              <a:defRPr b="0" i="0">
                <a:latin typeface="Montserrat Semi Bold"/>
                <a:cs typeface="Montserrat Semi Bold"/>
              </a:defRPr>
            </a:lvl5pPr>
          </a:lstStyle>
          <a:p>
            <a:pPr lvl="0"/>
            <a:r>
              <a:rPr lang="en-US" dirty="0" smtClean="0"/>
              <a:t>LEFT ALIGN PICTURE SLIDE</a:t>
            </a:r>
            <a:endParaRPr lang="en-US" dirty="0"/>
          </a:p>
        </p:txBody>
      </p:sp>
      <p:sp>
        <p:nvSpPr>
          <p:cNvPr id="19" name="Text Placeholder 18"/>
          <p:cNvSpPr>
            <a:spLocks noGrp="1"/>
          </p:cNvSpPr>
          <p:nvPr>
            <p:ph type="body" sz="quarter" idx="11" hasCustomPrompt="1"/>
          </p:nvPr>
        </p:nvSpPr>
        <p:spPr>
          <a:xfrm>
            <a:off x="4888006" y="3246438"/>
            <a:ext cx="3804867" cy="231775"/>
          </a:xfrm>
          <a:prstGeom prst="rect">
            <a:avLst/>
          </a:prstGeom>
        </p:spPr>
        <p:txBody>
          <a:bodyPr vert="horz"/>
          <a:lstStyle>
            <a:lvl1pPr marL="0" indent="0" algn="r">
              <a:buNone/>
              <a:defRPr sz="900" b="0" i="0" baseline="0">
                <a:latin typeface="Montserrat Semi Bold"/>
                <a:cs typeface="Montserrat Semi Bold"/>
              </a:defRPr>
            </a:lvl1pPr>
          </a:lstStyle>
          <a:p>
            <a:pPr lvl="0"/>
            <a:r>
              <a:rPr lang="en-US" dirty="0" smtClean="0"/>
              <a:t>THIS IS A SUBTITLE</a:t>
            </a:r>
            <a:endParaRPr lang="en-US" dirty="0"/>
          </a:p>
        </p:txBody>
      </p:sp>
      <p:sp>
        <p:nvSpPr>
          <p:cNvPr id="21" name="Text Placeholder 20"/>
          <p:cNvSpPr>
            <a:spLocks noGrp="1"/>
          </p:cNvSpPr>
          <p:nvPr>
            <p:ph type="body" sz="quarter" idx="12" hasCustomPrompt="1"/>
          </p:nvPr>
        </p:nvSpPr>
        <p:spPr>
          <a:xfrm>
            <a:off x="4884461" y="3671887"/>
            <a:ext cx="3808412" cy="2759875"/>
          </a:xfrm>
          <a:prstGeom prst="rect">
            <a:avLst/>
          </a:prstGeom>
        </p:spPr>
        <p:txBody>
          <a:bodyPr vert="horz"/>
          <a:lstStyle>
            <a:lvl1pPr marL="0" indent="0" algn="r">
              <a:lnSpc>
                <a:spcPct val="150000"/>
              </a:lnSpc>
              <a:buNone/>
              <a:defRPr sz="800" b="0" i="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a:p>
        </p:txBody>
      </p:sp>
      <p:sp>
        <p:nvSpPr>
          <p:cNvPr id="39" name="Picture Placeholder 38"/>
          <p:cNvSpPr>
            <a:spLocks noGrp="1"/>
          </p:cNvSpPr>
          <p:nvPr>
            <p:ph type="pic" sz="quarter" idx="14" hasCustomPrompt="1"/>
          </p:nvPr>
        </p:nvSpPr>
        <p:spPr>
          <a:xfrm>
            <a:off x="3494088" y="-93663"/>
            <a:ext cx="2074862" cy="1104901"/>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Tree>
    <p:extLst>
      <p:ext uri="{BB962C8B-B14F-4D97-AF65-F5344CB8AC3E}">
        <p14:creationId xmlns:p14="http://schemas.microsoft.com/office/powerpoint/2010/main" val="52089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Align Slide Orang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4410" y="0"/>
            <a:ext cx="4569795" cy="6858000"/>
          </a:xfrm>
          <a:prstGeom prst="rect">
            <a:avLst/>
          </a:prstGeom>
        </p:spPr>
        <p:txBody>
          <a:bodyPr vert="horz"/>
          <a:lstStyle/>
          <a:p>
            <a:r>
              <a:rPr lang="en-US" smtClean="0"/>
              <a:t>Click icon to add picture</a:t>
            </a:r>
            <a:endParaRPr lang="en-US" dirty="0"/>
          </a:p>
        </p:txBody>
      </p:sp>
      <p:sp>
        <p:nvSpPr>
          <p:cNvPr id="17" name="Text Placeholder 16"/>
          <p:cNvSpPr>
            <a:spLocks noGrp="1"/>
          </p:cNvSpPr>
          <p:nvPr>
            <p:ph type="body" sz="quarter" idx="10" hasCustomPrompt="1"/>
          </p:nvPr>
        </p:nvSpPr>
        <p:spPr>
          <a:xfrm>
            <a:off x="5645396" y="1435604"/>
            <a:ext cx="3047477" cy="1514475"/>
          </a:xfrm>
          <a:prstGeom prst="rect">
            <a:avLst/>
          </a:prstGeom>
        </p:spPr>
        <p:txBody>
          <a:bodyPr vert="horz" anchor="b"/>
          <a:lstStyle>
            <a:lvl1pPr marL="0" indent="0" algn="r">
              <a:lnSpc>
                <a:spcPct val="90000"/>
              </a:lnSpc>
              <a:buNone/>
              <a:defRPr sz="3400" b="0" i="0" baseline="0">
                <a:latin typeface="Montserrat Semi Bold"/>
                <a:cs typeface="Montserrat Semi Bold"/>
              </a:defRPr>
            </a:lvl1pPr>
            <a:lvl2pPr>
              <a:defRPr b="0" i="0">
                <a:latin typeface="Montserrat Semi Bold"/>
                <a:cs typeface="Montserrat Semi Bold"/>
              </a:defRPr>
            </a:lvl2pPr>
            <a:lvl3pPr>
              <a:defRPr b="0" i="0">
                <a:latin typeface="Montserrat Semi Bold"/>
                <a:cs typeface="Montserrat Semi Bold"/>
              </a:defRPr>
            </a:lvl3pPr>
            <a:lvl4pPr>
              <a:defRPr b="0" i="0">
                <a:latin typeface="Montserrat Semi Bold"/>
                <a:cs typeface="Montserrat Semi Bold"/>
              </a:defRPr>
            </a:lvl4pPr>
            <a:lvl5pPr>
              <a:defRPr b="0" i="0">
                <a:latin typeface="Montserrat Semi Bold"/>
                <a:cs typeface="Montserrat Semi Bold"/>
              </a:defRPr>
            </a:lvl5pPr>
          </a:lstStyle>
          <a:p>
            <a:pPr lvl="0"/>
            <a:r>
              <a:rPr lang="en-US" dirty="0" smtClean="0"/>
              <a:t>LEFT ALIGN PICTURE SLIDE</a:t>
            </a:r>
            <a:endParaRPr lang="en-US" dirty="0"/>
          </a:p>
        </p:txBody>
      </p:sp>
      <p:sp>
        <p:nvSpPr>
          <p:cNvPr id="19" name="Text Placeholder 18"/>
          <p:cNvSpPr>
            <a:spLocks noGrp="1"/>
          </p:cNvSpPr>
          <p:nvPr>
            <p:ph type="body" sz="quarter" idx="11" hasCustomPrompt="1"/>
          </p:nvPr>
        </p:nvSpPr>
        <p:spPr>
          <a:xfrm>
            <a:off x="4888006" y="3246438"/>
            <a:ext cx="3804867" cy="231775"/>
          </a:xfrm>
          <a:prstGeom prst="rect">
            <a:avLst/>
          </a:prstGeom>
        </p:spPr>
        <p:txBody>
          <a:bodyPr vert="horz"/>
          <a:lstStyle>
            <a:lvl1pPr marL="0" indent="0" algn="r">
              <a:buNone/>
              <a:defRPr sz="900" b="0" i="0" baseline="0">
                <a:latin typeface="Montserrat Semi Bold"/>
                <a:cs typeface="Montserrat Semi Bold"/>
              </a:defRPr>
            </a:lvl1pPr>
          </a:lstStyle>
          <a:p>
            <a:pPr lvl="0"/>
            <a:r>
              <a:rPr lang="en-US" dirty="0" smtClean="0"/>
              <a:t>THIS IS A SUBTITLE</a:t>
            </a:r>
            <a:endParaRPr lang="en-US" dirty="0"/>
          </a:p>
        </p:txBody>
      </p:sp>
      <p:sp>
        <p:nvSpPr>
          <p:cNvPr id="21" name="Text Placeholder 20"/>
          <p:cNvSpPr>
            <a:spLocks noGrp="1"/>
          </p:cNvSpPr>
          <p:nvPr>
            <p:ph type="body" sz="quarter" idx="12" hasCustomPrompt="1"/>
          </p:nvPr>
        </p:nvSpPr>
        <p:spPr>
          <a:xfrm>
            <a:off x="4884461" y="3671887"/>
            <a:ext cx="3808412" cy="2759875"/>
          </a:xfrm>
          <a:prstGeom prst="rect">
            <a:avLst/>
          </a:prstGeom>
        </p:spPr>
        <p:txBody>
          <a:bodyPr vert="horz"/>
          <a:lstStyle>
            <a:lvl1pPr marL="0" indent="0" algn="r">
              <a:lnSpc>
                <a:spcPct val="150000"/>
              </a:lnSpc>
              <a:buNone/>
              <a:defRPr sz="800" b="0" i="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a:p>
        </p:txBody>
      </p:sp>
      <p:sp>
        <p:nvSpPr>
          <p:cNvPr id="39" name="Picture Placeholder 38"/>
          <p:cNvSpPr>
            <a:spLocks noGrp="1"/>
          </p:cNvSpPr>
          <p:nvPr>
            <p:ph type="pic" sz="quarter" idx="14" hasCustomPrompt="1"/>
          </p:nvPr>
        </p:nvSpPr>
        <p:spPr>
          <a:xfrm>
            <a:off x="3494088" y="-93663"/>
            <a:ext cx="2074862" cy="1104901"/>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a:lvl1pPr>
          </a:lstStyle>
          <a:p>
            <a:r>
              <a:rPr lang="en-US" dirty="0" smtClean="0"/>
              <a:t> </a:t>
            </a:r>
            <a:endParaRPr lang="en-US" dirty="0"/>
          </a:p>
        </p:txBody>
      </p:sp>
    </p:spTree>
    <p:extLst>
      <p:ext uri="{BB962C8B-B14F-4D97-AF65-F5344CB8AC3E}">
        <p14:creationId xmlns:p14="http://schemas.microsoft.com/office/powerpoint/2010/main" val="342913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 Align Slide Grey">
    <p:spTree>
      <p:nvGrpSpPr>
        <p:cNvPr id="1" name=""/>
        <p:cNvGrpSpPr/>
        <p:nvPr/>
      </p:nvGrpSpPr>
      <p:grpSpPr>
        <a:xfrm>
          <a:off x="0" y="0"/>
          <a:ext cx="0" cy="0"/>
          <a:chOff x="0" y="0"/>
          <a:chExt cx="0" cy="0"/>
        </a:xfrm>
      </p:grpSpPr>
      <p:pic>
        <p:nvPicPr>
          <p:cNvPr id="2" name="Picture 1" descr="middle_puzzle-grey-06-06.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94088" y="-93663"/>
            <a:ext cx="2074862" cy="1105696"/>
          </a:xfrm>
          <a:prstGeom prst="rect">
            <a:avLst/>
          </a:prstGeom>
        </p:spPr>
      </p:pic>
      <p:sp>
        <p:nvSpPr>
          <p:cNvPr id="23" name="Picture Placeholder 22"/>
          <p:cNvSpPr>
            <a:spLocks noGrp="1"/>
          </p:cNvSpPr>
          <p:nvPr>
            <p:ph type="pic" sz="quarter" idx="13"/>
          </p:nvPr>
        </p:nvSpPr>
        <p:spPr>
          <a:xfrm>
            <a:off x="4410" y="3445168"/>
            <a:ext cx="9139590" cy="3412832"/>
          </a:xfrm>
          <a:prstGeom prst="rect">
            <a:avLst/>
          </a:prstGeom>
        </p:spPr>
        <p:txBody>
          <a:bodyPr vert="horz"/>
          <a:lstStyle/>
          <a:p>
            <a:r>
              <a:rPr lang="en-US" smtClean="0"/>
              <a:t>Click icon to add picture</a:t>
            </a:r>
            <a:endParaRPr lang="en-US" dirty="0"/>
          </a:p>
        </p:txBody>
      </p:sp>
      <p:sp>
        <p:nvSpPr>
          <p:cNvPr id="17" name="Text Placeholder 16"/>
          <p:cNvSpPr>
            <a:spLocks noGrp="1"/>
          </p:cNvSpPr>
          <p:nvPr>
            <p:ph type="body" sz="quarter" idx="10" hasCustomPrompt="1"/>
          </p:nvPr>
        </p:nvSpPr>
        <p:spPr>
          <a:xfrm>
            <a:off x="587944" y="1106380"/>
            <a:ext cx="8104929" cy="657365"/>
          </a:xfrm>
          <a:prstGeom prst="rect">
            <a:avLst/>
          </a:prstGeom>
        </p:spPr>
        <p:txBody>
          <a:bodyPr vert="horz" anchor="b"/>
          <a:lstStyle>
            <a:lvl1pPr marL="0" indent="0" algn="ctr">
              <a:lnSpc>
                <a:spcPct val="90000"/>
              </a:lnSpc>
              <a:buNone/>
              <a:defRPr sz="3400" b="0" i="0" baseline="0">
                <a:latin typeface="Montserrat Semi Bold"/>
                <a:cs typeface="Montserrat Semi Bold"/>
              </a:defRPr>
            </a:lvl1pPr>
            <a:lvl2pPr>
              <a:defRPr b="0" i="0">
                <a:latin typeface="Montserrat Semi Bold"/>
                <a:cs typeface="Montserrat Semi Bold"/>
              </a:defRPr>
            </a:lvl2pPr>
            <a:lvl3pPr>
              <a:defRPr b="0" i="0">
                <a:latin typeface="Montserrat Semi Bold"/>
                <a:cs typeface="Montserrat Semi Bold"/>
              </a:defRPr>
            </a:lvl3pPr>
            <a:lvl4pPr>
              <a:defRPr b="0" i="0">
                <a:latin typeface="Montserrat Semi Bold"/>
                <a:cs typeface="Montserrat Semi Bold"/>
              </a:defRPr>
            </a:lvl4pPr>
            <a:lvl5pPr>
              <a:defRPr b="0" i="0">
                <a:latin typeface="Montserrat Semi Bold"/>
                <a:cs typeface="Montserrat Semi Bold"/>
              </a:defRPr>
            </a:lvl5pPr>
          </a:lstStyle>
          <a:p>
            <a:pPr lvl="0"/>
            <a:r>
              <a:rPr lang="en-US" dirty="0" smtClean="0"/>
              <a:t>HORIZONTAL ALIGN PICTURE SLIDE</a:t>
            </a:r>
            <a:endParaRPr lang="en-US" dirty="0"/>
          </a:p>
        </p:txBody>
      </p:sp>
      <p:sp>
        <p:nvSpPr>
          <p:cNvPr id="19" name="Text Placeholder 18"/>
          <p:cNvSpPr>
            <a:spLocks noGrp="1"/>
          </p:cNvSpPr>
          <p:nvPr>
            <p:ph type="body" sz="quarter" idx="11" hasCustomPrompt="1"/>
          </p:nvPr>
        </p:nvSpPr>
        <p:spPr>
          <a:xfrm>
            <a:off x="2630301" y="1749758"/>
            <a:ext cx="3804867" cy="231775"/>
          </a:xfrm>
          <a:prstGeom prst="rect">
            <a:avLst/>
          </a:prstGeom>
        </p:spPr>
        <p:txBody>
          <a:bodyPr vert="horz"/>
          <a:lstStyle>
            <a:lvl1pPr marL="0" indent="0" algn="ctr">
              <a:buNone/>
              <a:defRPr sz="900" b="0" i="0" baseline="0">
                <a:latin typeface="Montserrat Semi Bold"/>
                <a:cs typeface="Montserrat Semi Bold"/>
              </a:defRPr>
            </a:lvl1pPr>
          </a:lstStyle>
          <a:p>
            <a:pPr lvl="0"/>
            <a:r>
              <a:rPr lang="en-US" dirty="0" smtClean="0"/>
              <a:t>THIS IS A SUBTITLE</a:t>
            </a:r>
            <a:endParaRPr lang="en-US" dirty="0"/>
          </a:p>
        </p:txBody>
      </p:sp>
      <p:sp>
        <p:nvSpPr>
          <p:cNvPr id="21" name="Text Placeholder 20"/>
          <p:cNvSpPr>
            <a:spLocks noGrp="1"/>
          </p:cNvSpPr>
          <p:nvPr>
            <p:ph type="body" sz="quarter" idx="12" hasCustomPrompt="1"/>
          </p:nvPr>
        </p:nvSpPr>
        <p:spPr>
          <a:xfrm>
            <a:off x="701359" y="2078155"/>
            <a:ext cx="7659206" cy="978997"/>
          </a:xfrm>
          <a:prstGeom prst="rect">
            <a:avLst/>
          </a:prstGeom>
        </p:spPr>
        <p:txBody>
          <a:bodyPr vert="horz"/>
          <a:lstStyle>
            <a:lvl1pPr marL="0" indent="0" algn="ctr">
              <a:lnSpc>
                <a:spcPct val="150000"/>
              </a:lnSpc>
              <a:buNone/>
              <a:defRPr sz="800" b="0" i="0">
                <a:latin typeface="Montserrat Light"/>
                <a:cs typeface="Montserrat Light"/>
              </a:defRPr>
            </a:lvl1pPr>
          </a:lstStyle>
          <a:p>
            <a:pPr lvl="0"/>
            <a:r>
              <a:rPr lang="en-US" dirty="0" err="1" smtClean="0"/>
              <a:t>ipsusciendam</a:t>
            </a:r>
            <a:r>
              <a:rPr lang="en-US" dirty="0" smtClean="0"/>
              <a:t> sit quam, </a:t>
            </a:r>
            <a:r>
              <a:rPr lang="en-US" dirty="0" err="1" smtClean="0"/>
              <a:t>quiberia</a:t>
            </a:r>
            <a:r>
              <a:rPr lang="en-US" dirty="0" smtClean="0"/>
              <a:t> </a:t>
            </a:r>
            <a:r>
              <a:rPr lang="en-US" dirty="0" err="1" smtClean="0"/>
              <a:t>dolut</a:t>
            </a:r>
            <a:r>
              <a:rPr lang="en-US" dirty="0" smtClean="0"/>
              <a:t> et as </a:t>
            </a:r>
            <a:r>
              <a:rPr lang="en-US" dirty="0" err="1" smtClean="0"/>
              <a:t>aut</a:t>
            </a:r>
            <a:r>
              <a:rPr lang="en-US" dirty="0" smtClean="0"/>
              <a:t> ad </a:t>
            </a:r>
            <a:r>
              <a:rPr lang="en-US" dirty="0" err="1" smtClean="0"/>
              <a:t>earit</a:t>
            </a:r>
            <a:r>
              <a:rPr lang="en-US" dirty="0" smtClean="0"/>
              <a:t>, </a:t>
            </a:r>
            <a:r>
              <a:rPr lang="en-US" dirty="0" err="1" smtClean="0"/>
              <a:t>optatendus</a:t>
            </a:r>
            <a:r>
              <a:rPr lang="en-US" dirty="0" smtClean="0"/>
              <a:t> </a:t>
            </a:r>
            <a:r>
              <a:rPr lang="en-US" dirty="0" err="1" smtClean="0"/>
              <a:t>il</a:t>
            </a:r>
            <a:r>
              <a:rPr lang="en-US" dirty="0" smtClean="0"/>
              <a:t> </a:t>
            </a:r>
            <a:r>
              <a:rPr lang="en-US" dirty="0" err="1" smtClean="0"/>
              <a:t>inverfe</a:t>
            </a:r>
            <a:r>
              <a:rPr lang="en-US" dirty="0" smtClean="0"/>
              <a:t> </a:t>
            </a:r>
            <a:r>
              <a:rPr lang="en-US" dirty="0" err="1" smtClean="0"/>
              <a:t>rspieni</a:t>
            </a:r>
            <a:r>
              <a:rPr lang="en-US" dirty="0" smtClean="0"/>
              <a:t> </a:t>
            </a:r>
            <a:r>
              <a:rPr lang="en-US" dirty="0" err="1" smtClean="0"/>
              <a:t>mposape</a:t>
            </a:r>
            <a:r>
              <a:rPr lang="en-US" dirty="0" smtClean="0"/>
              <a:t> </a:t>
            </a:r>
            <a:r>
              <a:rPr lang="en-US" dirty="0" err="1" smtClean="0"/>
              <a:t>litaepe</a:t>
            </a:r>
            <a:r>
              <a:rPr lang="en-US" dirty="0" smtClean="0"/>
              <a:t> </a:t>
            </a:r>
            <a:r>
              <a:rPr lang="en-US" dirty="0" err="1" smtClean="0"/>
              <a:t>ribuscium</a:t>
            </a:r>
            <a:r>
              <a:rPr lang="en-US" dirty="0" smtClean="0"/>
              <a:t> </a:t>
            </a:r>
            <a:r>
              <a:rPr lang="en-US" dirty="0" err="1" smtClean="0"/>
              <a:t>faccullabo</a:t>
            </a:r>
            <a:r>
              <a:rPr lang="en-US" dirty="0" smtClean="0"/>
              <a:t>. </a:t>
            </a:r>
            <a:r>
              <a:rPr lang="en-US" dirty="0" err="1" smtClean="0"/>
              <a:t>Ritatur</a:t>
            </a:r>
            <a:r>
              <a:rPr lang="en-US" dirty="0" smtClean="0"/>
              <a:t> </a:t>
            </a:r>
            <a:r>
              <a:rPr lang="en-US" dirty="0" err="1" smtClean="0"/>
              <a:t>autecae</a:t>
            </a:r>
            <a:r>
              <a:rPr lang="en-US" dirty="0" smtClean="0"/>
              <a:t> </a:t>
            </a:r>
            <a:r>
              <a:rPr lang="en-US" dirty="0" err="1" smtClean="0"/>
              <a:t>cullabo</a:t>
            </a:r>
            <a:r>
              <a:rPr lang="en-US" dirty="0" smtClean="0"/>
              <a:t>. Et </a:t>
            </a:r>
            <a:r>
              <a:rPr lang="en-US" dirty="0" err="1" smtClean="0"/>
              <a:t>faccaerio</a:t>
            </a:r>
            <a:r>
              <a:rPr lang="en-US" dirty="0" smtClean="0"/>
              <a:t> </a:t>
            </a:r>
            <a:r>
              <a:rPr lang="en-US" dirty="0" err="1" smtClean="0"/>
              <a:t>quiamus</a:t>
            </a:r>
            <a:r>
              <a:rPr lang="en-US" dirty="0" smtClean="0"/>
              <a:t> </a:t>
            </a:r>
            <a:r>
              <a:rPr lang="en-US" dirty="0" err="1" smtClean="0"/>
              <a:t>apella</a:t>
            </a:r>
            <a:r>
              <a:rPr lang="en-US" dirty="0" smtClean="0"/>
              <a:t> </a:t>
            </a:r>
            <a:r>
              <a:rPr lang="en-US" dirty="0" err="1" smtClean="0"/>
              <a:t>dollam</a:t>
            </a:r>
            <a:r>
              <a:rPr lang="en-US" dirty="0" smtClean="0"/>
              <a:t> </a:t>
            </a:r>
            <a:r>
              <a:rPr lang="en-US" dirty="0" err="1" smtClean="0"/>
              <a:t>nobis</a:t>
            </a:r>
            <a:r>
              <a:rPr lang="en-US" dirty="0" smtClean="0"/>
              <a:t> </a:t>
            </a:r>
            <a:r>
              <a:rPr lang="en-US" dirty="0" err="1" smtClean="0"/>
              <a:t>volentem</a:t>
            </a:r>
            <a:r>
              <a:rPr lang="en-US" dirty="0" smtClean="0"/>
              <a:t> </a:t>
            </a:r>
            <a:r>
              <a:rPr lang="en-US" dirty="0" err="1" smtClean="0"/>
              <a:t>expellis</a:t>
            </a:r>
            <a:r>
              <a:rPr lang="en-US" dirty="0" smtClean="0"/>
              <a:t> </a:t>
            </a:r>
            <a:r>
              <a:rPr lang="en-US" dirty="0" err="1" smtClean="0"/>
              <a:t>nossin</a:t>
            </a:r>
            <a:r>
              <a:rPr lang="en-US" dirty="0" smtClean="0"/>
              <a:t> </a:t>
            </a:r>
            <a:r>
              <a:rPr lang="en-US" dirty="0" err="1" smtClean="0"/>
              <a:t>nobis</a:t>
            </a:r>
            <a:r>
              <a:rPr lang="en-US" dirty="0" smtClean="0"/>
              <a:t> </a:t>
            </a:r>
            <a:r>
              <a:rPr lang="en-US" dirty="0" err="1" smtClean="0"/>
              <a:t>simendit</a:t>
            </a:r>
            <a:r>
              <a:rPr lang="en-US" dirty="0" smtClean="0"/>
              <a:t> </a:t>
            </a:r>
            <a:r>
              <a:rPr lang="en-US" dirty="0" err="1" smtClean="0"/>
              <a:t>ut</a:t>
            </a:r>
            <a:r>
              <a:rPr lang="en-US" dirty="0" smtClean="0"/>
              <a:t> re </a:t>
            </a:r>
            <a:r>
              <a:rPr lang="en-US" dirty="0" err="1" smtClean="0"/>
              <a:t>rero</a:t>
            </a:r>
            <a:r>
              <a:rPr lang="en-US" dirty="0" smtClean="0"/>
              <a:t> dis </a:t>
            </a:r>
            <a:r>
              <a:rPr lang="en-US" dirty="0" err="1" smtClean="0"/>
              <a:t>ipicto</a:t>
            </a:r>
            <a:r>
              <a:rPr lang="en-US" dirty="0" smtClean="0"/>
              <a:t> </a:t>
            </a:r>
            <a:r>
              <a:rPr lang="en-US" dirty="0" err="1" smtClean="0"/>
              <a:t>officiis</a:t>
            </a:r>
            <a:r>
              <a:rPr lang="en-US" dirty="0" smtClean="0"/>
              <a:t> </a:t>
            </a:r>
            <a:r>
              <a:rPr lang="en-US" dirty="0" err="1" smtClean="0"/>
              <a:t>adis</a:t>
            </a:r>
            <a:r>
              <a:rPr lang="en-US" dirty="0" smtClean="0"/>
              <a:t> </a:t>
            </a:r>
            <a:r>
              <a:rPr lang="en-US" dirty="0" err="1" smtClean="0"/>
              <a:t>il</a:t>
            </a:r>
            <a:r>
              <a:rPr lang="en-US" dirty="0" smtClean="0"/>
              <a:t> id </a:t>
            </a:r>
            <a:r>
              <a:rPr lang="en-US" dirty="0" err="1" smtClean="0"/>
              <a:t>que</a:t>
            </a:r>
            <a:r>
              <a:rPr lang="en-US" dirty="0" smtClean="0"/>
              <a:t> cum </a:t>
            </a:r>
            <a:r>
              <a:rPr lang="en-US" dirty="0" err="1" smtClean="0"/>
              <a:t>que</a:t>
            </a:r>
            <a:r>
              <a:rPr lang="en-US" dirty="0" smtClean="0"/>
              <a:t> res ma </a:t>
            </a:r>
            <a:r>
              <a:rPr lang="en-US" dirty="0" err="1" smtClean="0"/>
              <a:t>volestia</a:t>
            </a:r>
            <a:r>
              <a:rPr lang="en-US" dirty="0" smtClean="0"/>
              <a:t> </a:t>
            </a:r>
            <a:r>
              <a:rPr lang="en-US" dirty="0" err="1" smtClean="0"/>
              <a:t>nossunto</a:t>
            </a:r>
            <a:r>
              <a:rPr lang="en-US" dirty="0" smtClean="0"/>
              <a:t> vid quid </a:t>
            </a:r>
            <a:r>
              <a:rPr lang="en-US" dirty="0" err="1" smtClean="0"/>
              <a:t>ut</a:t>
            </a:r>
            <a:r>
              <a:rPr lang="en-US" dirty="0" smtClean="0"/>
              <a:t> </a:t>
            </a:r>
            <a:r>
              <a:rPr lang="en-US" dirty="0" err="1" smtClean="0"/>
              <a:t>verum</a:t>
            </a:r>
            <a:r>
              <a:rPr lang="en-US" dirty="0" smtClean="0"/>
              <a:t> </a:t>
            </a:r>
            <a:r>
              <a:rPr lang="en-US" dirty="0" err="1" smtClean="0"/>
              <a:t>dolecaborum</a:t>
            </a:r>
            <a:r>
              <a:rPr lang="en-US" dirty="0" smtClean="0"/>
              <a:t>, </a:t>
            </a:r>
            <a:r>
              <a:rPr lang="en-US" dirty="0" err="1" smtClean="0"/>
              <a:t>quisit</a:t>
            </a:r>
            <a:r>
              <a:rPr lang="en-US" dirty="0" smtClean="0"/>
              <a:t> </a:t>
            </a:r>
            <a:r>
              <a:rPr lang="en-US" dirty="0" err="1" smtClean="0"/>
              <a:t>eatincimenet</a:t>
            </a:r>
            <a:r>
              <a:rPr lang="en-US" dirty="0" smtClean="0"/>
              <a:t> </a:t>
            </a:r>
            <a:r>
              <a:rPr lang="en-US" dirty="0" err="1" smtClean="0"/>
              <a:t>quis</a:t>
            </a:r>
            <a:r>
              <a:rPr lang="en-US" dirty="0" smtClean="0"/>
              <a:t> eat.</a:t>
            </a:r>
          </a:p>
          <a:p>
            <a:pPr lvl="0"/>
            <a:endParaRPr lang="en-US" dirty="0"/>
          </a:p>
        </p:txBody>
      </p:sp>
    </p:spTree>
    <p:extLst>
      <p:ext uri="{BB962C8B-B14F-4D97-AF65-F5344CB8AC3E}">
        <p14:creationId xmlns:p14="http://schemas.microsoft.com/office/powerpoint/2010/main" val="385552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324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8" r:id="rId3"/>
    <p:sldLayoutId id="2147483686" r:id="rId4"/>
    <p:sldLayoutId id="2147483687" r:id="rId5"/>
    <p:sldLayoutId id="2147483688" r:id="rId6"/>
    <p:sldLayoutId id="2147483689" r:id="rId7"/>
    <p:sldLayoutId id="2147483690" r:id="rId8"/>
    <p:sldLayoutId id="2147483692" r:id="rId9"/>
    <p:sldLayoutId id="2147483693" r:id="rId10"/>
    <p:sldLayoutId id="2147483694" r:id="rId11"/>
    <p:sldLayoutId id="2147483676" r:id="rId12"/>
    <p:sldLayoutId id="2147483691" r:id="rId13"/>
    <p:sldLayoutId id="2147483695" r:id="rId14"/>
    <p:sldLayoutId id="2147483697" r:id="rId15"/>
    <p:sldLayoutId id="2147483698" r:id="rId16"/>
    <p:sldLayoutId id="2147483700" r:id="rId17"/>
    <p:sldLayoutId id="2147483701" r:id="rId18"/>
    <p:sldLayoutId id="2147483699" r:id="rId19"/>
    <p:sldLayoutId id="2147483702" r:id="rId20"/>
    <p:sldLayoutId id="2147483703" r:id="rId2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media" Target="https://www.youtube.com/embed/8Hv3Cbt2CqQ" TargetMode="External"/><Relationship Id="rId1" Type="http://schemas.openxmlformats.org/officeDocument/2006/relationships/video" Target="NULL" TargetMode="External"/><Relationship Id="rId5" Type="http://schemas.openxmlformats.org/officeDocument/2006/relationships/image" Target="../media/image43.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92075" y="-130489"/>
            <a:ext cx="9328150" cy="6026439"/>
          </a:xfrm>
        </p:spPr>
      </p:pic>
      <p:sp>
        <p:nvSpPr>
          <p:cNvPr id="9" name="Rectangle 8"/>
          <p:cNvSpPr/>
          <p:nvPr/>
        </p:nvSpPr>
        <p:spPr>
          <a:xfrm>
            <a:off x="437322" y="4313583"/>
            <a:ext cx="8348869" cy="1077218"/>
          </a:xfrm>
          <a:prstGeom prst="rect">
            <a:avLst/>
          </a:prstGeom>
          <a:solidFill>
            <a:schemeClr val="bg1">
              <a:alpha val="63000"/>
            </a:schemeClr>
          </a:solidFill>
        </p:spPr>
        <p:txBody>
          <a:bodyPr wrap="square">
            <a:spAutoFit/>
          </a:bodyPr>
          <a:lstStyle/>
          <a:p>
            <a:r>
              <a:rPr lang="en-US" sz="3200" b="1" dirty="0" smtClean="0">
                <a:latin typeface="Montserrat Black"/>
              </a:rPr>
              <a:t>[Name of organization being presented to]</a:t>
            </a:r>
          </a:p>
          <a:p>
            <a:r>
              <a:rPr lang="en-US" sz="3200" b="1" dirty="0" smtClean="0">
                <a:latin typeface="Montserrat Black"/>
              </a:rPr>
              <a:t>[Date]</a:t>
            </a:r>
            <a:endParaRPr lang="en-CA" sz="3200" b="1" dirty="0">
              <a:latin typeface="Montserrat Black"/>
            </a:endParaRPr>
          </a:p>
        </p:txBody>
      </p:sp>
    </p:spTree>
    <p:extLst>
      <p:ext uri="{BB962C8B-B14F-4D97-AF65-F5344CB8AC3E}">
        <p14:creationId xmlns:p14="http://schemas.microsoft.com/office/powerpoint/2010/main" val="2894133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1003" y="1501561"/>
            <a:ext cx="4048796" cy="220467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9306" y="4145680"/>
            <a:ext cx="4772190" cy="2270265"/>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1521" y="498078"/>
            <a:ext cx="3527785" cy="1699399"/>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8892" y="4480513"/>
            <a:ext cx="3001146" cy="1935432"/>
          </a:xfrm>
          <a:prstGeom prst="rect">
            <a:avLst/>
          </a:prstGeom>
        </p:spPr>
      </p:pic>
      <p:pic>
        <p:nvPicPr>
          <p:cNvPr id="10" name="Picture Placeholder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10372" y="2396838"/>
            <a:ext cx="2490340" cy="1886403"/>
          </a:xfrm>
          <a:prstGeom prst="rect">
            <a:avLst/>
          </a:prstGeom>
        </p:spPr>
      </p:pic>
    </p:spTree>
    <p:extLst>
      <p:ext uri="{BB962C8B-B14F-4D97-AF65-F5344CB8AC3E}">
        <p14:creationId xmlns:p14="http://schemas.microsoft.com/office/powerpoint/2010/main" val="2551576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b="-1204"/>
          <a:stretch/>
        </p:blipFill>
        <p:spPr>
          <a:xfrm>
            <a:off x="3175000" y="-1"/>
            <a:ext cx="5969000" cy="6858000"/>
          </a:xfrm>
        </p:spPr>
      </p:pic>
      <p:sp>
        <p:nvSpPr>
          <p:cNvPr id="6" name="Picture Placeholder 5"/>
          <p:cNvSpPr>
            <a:spLocks noGrp="1"/>
          </p:cNvSpPr>
          <p:nvPr>
            <p:ph type="pic" sz="quarter" idx="12"/>
          </p:nvPr>
        </p:nvSpPr>
        <p:spPr>
          <a:xfrm>
            <a:off x="-98425" y="-132557"/>
            <a:ext cx="4451350" cy="7123113"/>
          </a:xfrm>
        </p:spPr>
      </p:sp>
      <p:sp>
        <p:nvSpPr>
          <p:cNvPr id="4" name="Text Placeholder 3"/>
          <p:cNvSpPr>
            <a:spLocks noGrp="1"/>
          </p:cNvSpPr>
          <p:nvPr>
            <p:ph type="body" sz="quarter" idx="13"/>
          </p:nvPr>
        </p:nvSpPr>
        <p:spPr>
          <a:xfrm>
            <a:off x="225261" y="805843"/>
            <a:ext cx="3771320" cy="2060881"/>
          </a:xfrm>
        </p:spPr>
        <p:txBody>
          <a:bodyPr/>
          <a:lstStyle/>
          <a:p>
            <a:pPr algn="ctr">
              <a:lnSpc>
                <a:spcPct val="100000"/>
              </a:lnSpc>
              <a:spcBef>
                <a:spcPts val="0"/>
              </a:spcBef>
            </a:pPr>
            <a:r>
              <a:rPr lang="en-US" sz="4400" b="1" dirty="0" smtClean="0"/>
              <a:t>Focus Areas</a:t>
            </a:r>
            <a:endParaRPr lang="en-CA" sz="4400" b="1" dirty="0"/>
          </a:p>
        </p:txBody>
      </p:sp>
      <p:sp>
        <p:nvSpPr>
          <p:cNvPr id="10" name="Rectangle 9"/>
          <p:cNvSpPr/>
          <p:nvPr/>
        </p:nvSpPr>
        <p:spPr>
          <a:xfrm>
            <a:off x="305501" y="2005989"/>
            <a:ext cx="3643498" cy="2936188"/>
          </a:xfrm>
          <a:prstGeom prst="rect">
            <a:avLst/>
          </a:prstGeom>
          <a:noFill/>
        </p:spPr>
        <p:txBody>
          <a:bodyPr wrap="square">
            <a:spAutoFit/>
          </a:bodyPr>
          <a:lstStyle/>
          <a:p>
            <a:pPr algn="ctr">
              <a:lnSpc>
                <a:spcPct val="150000"/>
              </a:lnSpc>
              <a:spcBef>
                <a:spcPct val="20000"/>
              </a:spcBef>
            </a:pPr>
            <a:r>
              <a:rPr lang="en-US" altLang="en-US" sz="2800" b="1" dirty="0" smtClean="0">
                <a:latin typeface="Montserrat"/>
              </a:rPr>
              <a:t>Education</a:t>
            </a:r>
          </a:p>
          <a:p>
            <a:pPr algn="ctr">
              <a:lnSpc>
                <a:spcPct val="150000"/>
              </a:lnSpc>
              <a:spcBef>
                <a:spcPct val="20000"/>
              </a:spcBef>
            </a:pPr>
            <a:r>
              <a:rPr lang="en-US" altLang="en-US" sz="2800" b="1" dirty="0" smtClean="0">
                <a:latin typeface="Montserrat"/>
              </a:rPr>
              <a:t>Health</a:t>
            </a:r>
          </a:p>
          <a:p>
            <a:pPr algn="ctr">
              <a:lnSpc>
                <a:spcPct val="150000"/>
              </a:lnSpc>
              <a:spcBef>
                <a:spcPct val="20000"/>
              </a:spcBef>
            </a:pPr>
            <a:r>
              <a:rPr lang="en-US" altLang="en-US" sz="2800" b="1" dirty="0" smtClean="0">
                <a:latin typeface="Montserrat"/>
              </a:rPr>
              <a:t>Rural Development</a:t>
            </a:r>
          </a:p>
          <a:p>
            <a:pPr algn="ctr">
              <a:lnSpc>
                <a:spcPct val="150000"/>
              </a:lnSpc>
              <a:spcBef>
                <a:spcPct val="20000"/>
              </a:spcBef>
            </a:pPr>
            <a:r>
              <a:rPr lang="en-US" altLang="en-US" sz="2800" b="1" dirty="0" smtClean="0">
                <a:latin typeface="Montserrat"/>
              </a:rPr>
              <a:t>Civil Society</a:t>
            </a:r>
            <a:endParaRPr lang="en-US" altLang="en-US" sz="2800" b="1" dirty="0">
              <a:latin typeface="Montserrat"/>
            </a:endParaRPr>
          </a:p>
        </p:txBody>
      </p:sp>
    </p:spTree>
    <p:extLst>
      <p:ext uri="{BB962C8B-B14F-4D97-AF65-F5344CB8AC3E}">
        <p14:creationId xmlns:p14="http://schemas.microsoft.com/office/powerpoint/2010/main" val="2258078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3" name="Picture Placeholder 2"/>
          <p:cNvSpPr>
            <a:spLocks noGrp="1"/>
          </p:cNvSpPr>
          <p:nvPr>
            <p:ph type="pic" sz="quarter" idx="12"/>
          </p:nvPr>
        </p:nvSpPr>
        <p:spPr/>
      </p:sp>
      <p:sp>
        <p:nvSpPr>
          <p:cNvPr id="8" name="Title 1"/>
          <p:cNvSpPr txBox="1">
            <a:spLocks/>
          </p:cNvSpPr>
          <p:nvPr/>
        </p:nvSpPr>
        <p:spPr>
          <a:xfrm>
            <a:off x="872" y="235130"/>
            <a:ext cx="4041775" cy="161163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chemeClr val="tx1">
                    <a:lumMod val="85000"/>
                    <a:lumOff val="15000"/>
                  </a:schemeClr>
                </a:solidFill>
                <a:latin typeface="Montserrat"/>
                <a:ea typeface="ＭＳ Ｐゴシック" charset="0"/>
              </a:rPr>
              <a:t>Educating </a:t>
            </a:r>
          </a:p>
          <a:p>
            <a:pPr>
              <a:defRPr/>
            </a:pPr>
            <a:r>
              <a:rPr lang="en-US" sz="2800" b="1" dirty="0" smtClean="0">
                <a:solidFill>
                  <a:schemeClr val="tx1">
                    <a:lumMod val="85000"/>
                    <a:lumOff val="15000"/>
                  </a:schemeClr>
                </a:solidFill>
                <a:latin typeface="Montserrat"/>
                <a:ea typeface="ＭＳ Ｐゴシック" charset="0"/>
              </a:rPr>
              <a:t>Girls and Women </a:t>
            </a:r>
          </a:p>
          <a:p>
            <a:pPr>
              <a:defRPr/>
            </a:pPr>
            <a:r>
              <a:rPr lang="en-US" sz="2800" b="1" dirty="0" smtClean="0">
                <a:solidFill>
                  <a:schemeClr val="tx1">
                    <a:lumMod val="85000"/>
                    <a:lumOff val="15000"/>
                  </a:schemeClr>
                </a:solidFill>
                <a:latin typeface="Montserrat"/>
                <a:ea typeface="ＭＳ Ｐゴシック" charset="0"/>
              </a:rPr>
              <a:t>in Afghanistan</a:t>
            </a:r>
            <a:endParaRPr lang="en-US" sz="2800" b="1" dirty="0">
              <a:solidFill>
                <a:schemeClr val="tx1">
                  <a:lumMod val="85000"/>
                  <a:lumOff val="15000"/>
                </a:schemeClr>
              </a:solidFill>
              <a:latin typeface="Montserrat"/>
              <a:ea typeface="ＭＳ Ｐゴシック" charset="0"/>
            </a:endParaRPr>
          </a:p>
        </p:txBody>
      </p:sp>
      <p:sp>
        <p:nvSpPr>
          <p:cNvPr id="9" name="Content Placeholder 2"/>
          <p:cNvSpPr txBox="1">
            <a:spLocks/>
          </p:cNvSpPr>
          <p:nvPr/>
        </p:nvSpPr>
        <p:spPr>
          <a:xfrm>
            <a:off x="188991" y="2375804"/>
            <a:ext cx="3876517" cy="25227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40000"/>
              </a:lnSpc>
              <a:spcBef>
                <a:spcPts val="600"/>
              </a:spcBef>
              <a:spcAft>
                <a:spcPts val="600"/>
              </a:spcAft>
              <a:buFont typeface="Wingdings" panose="05000000000000000000" pitchFamily="2" charset="2"/>
              <a:buChar char="v"/>
            </a:pPr>
            <a:r>
              <a:rPr lang="en-CA" altLang="en-US" sz="2000" b="1" dirty="0" smtClean="0">
                <a:latin typeface="Montserrat"/>
              </a:rPr>
              <a:t>10,000 </a:t>
            </a:r>
            <a:r>
              <a:rPr lang="en-CA" altLang="en-US" sz="2000" dirty="0" smtClean="0">
                <a:latin typeface="Montserrat"/>
              </a:rPr>
              <a:t>educators trained</a:t>
            </a:r>
          </a:p>
          <a:p>
            <a:pPr marL="285750" indent="-285750">
              <a:lnSpc>
                <a:spcPct val="140000"/>
              </a:lnSpc>
              <a:spcBef>
                <a:spcPts val="600"/>
              </a:spcBef>
              <a:spcAft>
                <a:spcPts val="600"/>
              </a:spcAft>
              <a:buFont typeface="Wingdings" panose="05000000000000000000" pitchFamily="2" charset="2"/>
              <a:buChar char="v"/>
            </a:pPr>
            <a:r>
              <a:rPr lang="en-CA" altLang="en-US" sz="2000" b="1" dirty="0" smtClean="0">
                <a:latin typeface="Montserrat"/>
              </a:rPr>
              <a:t>175,000</a:t>
            </a:r>
            <a:r>
              <a:rPr lang="en-CA" altLang="en-US" sz="2000" dirty="0" smtClean="0">
                <a:latin typeface="Montserrat"/>
              </a:rPr>
              <a:t> girls attending school </a:t>
            </a:r>
          </a:p>
          <a:p>
            <a:pPr marL="285750" indent="-285750">
              <a:lnSpc>
                <a:spcPct val="140000"/>
              </a:lnSpc>
              <a:spcBef>
                <a:spcPts val="600"/>
              </a:spcBef>
              <a:spcAft>
                <a:spcPts val="600"/>
              </a:spcAft>
              <a:buFont typeface="Wingdings" panose="05000000000000000000" pitchFamily="2" charset="2"/>
              <a:buChar char="v"/>
            </a:pPr>
            <a:r>
              <a:rPr lang="en-CA" altLang="en-US" sz="2000" dirty="0" smtClean="0">
                <a:latin typeface="Montserrat"/>
              </a:rPr>
              <a:t>Early childhood development </a:t>
            </a:r>
          </a:p>
          <a:p>
            <a:pPr marL="285750" indent="-285750">
              <a:lnSpc>
                <a:spcPct val="140000"/>
              </a:lnSpc>
              <a:spcBef>
                <a:spcPts val="600"/>
              </a:spcBef>
              <a:spcAft>
                <a:spcPts val="600"/>
              </a:spcAft>
              <a:buFont typeface="Wingdings" panose="05000000000000000000" pitchFamily="2" charset="2"/>
              <a:buChar char="v"/>
            </a:pPr>
            <a:r>
              <a:rPr lang="en-CA" altLang="en-US" sz="2000" dirty="0" smtClean="0">
                <a:latin typeface="Montserrat"/>
              </a:rPr>
              <a:t>Mothers’ literacy groups</a:t>
            </a:r>
          </a:p>
        </p:txBody>
      </p:sp>
    </p:spTree>
    <p:extLst>
      <p:ext uri="{BB962C8B-B14F-4D97-AF65-F5344CB8AC3E}">
        <p14:creationId xmlns:p14="http://schemas.microsoft.com/office/powerpoint/2010/main" val="122442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2.1.5 (1).jpg"/>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3413111" y="0"/>
            <a:ext cx="5969000" cy="6858000"/>
          </a:xfrm>
        </p:spPr>
      </p:pic>
      <p:sp>
        <p:nvSpPr>
          <p:cNvPr id="3" name="Picture Placeholder 2"/>
          <p:cNvSpPr>
            <a:spLocks noGrp="1"/>
          </p:cNvSpPr>
          <p:nvPr>
            <p:ph type="pic" sz="quarter" idx="12"/>
          </p:nvPr>
        </p:nvSpPr>
        <p:spPr/>
      </p:sp>
      <p:sp>
        <p:nvSpPr>
          <p:cNvPr id="8" name="Title 1"/>
          <p:cNvSpPr txBox="1">
            <a:spLocks/>
          </p:cNvSpPr>
          <p:nvPr/>
        </p:nvSpPr>
        <p:spPr>
          <a:xfrm>
            <a:off x="106361" y="276860"/>
            <a:ext cx="4041775" cy="161163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chemeClr val="tx1">
                    <a:lumMod val="85000"/>
                    <a:lumOff val="15000"/>
                  </a:schemeClr>
                </a:solidFill>
                <a:latin typeface="Montserrat Black"/>
                <a:ea typeface="ＭＳ Ｐゴシック" charset="0"/>
              </a:rPr>
              <a:t>Educating </a:t>
            </a:r>
          </a:p>
          <a:p>
            <a:pPr>
              <a:defRPr/>
            </a:pPr>
            <a:r>
              <a:rPr lang="en-US" sz="2800" b="1" dirty="0" smtClean="0">
                <a:solidFill>
                  <a:schemeClr val="tx1">
                    <a:lumMod val="85000"/>
                    <a:lumOff val="15000"/>
                  </a:schemeClr>
                </a:solidFill>
                <a:latin typeface="Montserrat Black"/>
                <a:ea typeface="ＭＳ Ｐゴシック" charset="0"/>
              </a:rPr>
              <a:t>Young Minds </a:t>
            </a:r>
          </a:p>
          <a:p>
            <a:pPr>
              <a:defRPr/>
            </a:pPr>
            <a:r>
              <a:rPr lang="en-US" sz="2800" b="1" dirty="0" smtClean="0">
                <a:solidFill>
                  <a:schemeClr val="tx1">
                    <a:lumMod val="85000"/>
                    <a:lumOff val="15000"/>
                  </a:schemeClr>
                </a:solidFill>
                <a:latin typeface="Montserrat Black"/>
                <a:ea typeface="ＭＳ Ｐゴシック" charset="0"/>
              </a:rPr>
              <a:t>in East Africa</a:t>
            </a:r>
            <a:endParaRPr lang="en-US" sz="2800" b="1" dirty="0">
              <a:solidFill>
                <a:schemeClr val="tx1">
                  <a:lumMod val="85000"/>
                  <a:lumOff val="15000"/>
                </a:schemeClr>
              </a:solidFill>
              <a:latin typeface="Montserrat Black"/>
              <a:ea typeface="ＭＳ Ｐゴシック" charset="0"/>
            </a:endParaRPr>
          </a:p>
        </p:txBody>
      </p:sp>
      <p:sp>
        <p:nvSpPr>
          <p:cNvPr id="9" name="Content Placeholder 2"/>
          <p:cNvSpPr txBox="1">
            <a:spLocks/>
          </p:cNvSpPr>
          <p:nvPr/>
        </p:nvSpPr>
        <p:spPr>
          <a:xfrm>
            <a:off x="297949" y="2292349"/>
            <a:ext cx="3658601" cy="19424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600"/>
              </a:spcBef>
              <a:spcAft>
                <a:spcPts val="600"/>
              </a:spcAft>
              <a:buFont typeface="Wingdings" panose="05000000000000000000" pitchFamily="2" charset="2"/>
              <a:buChar char="v"/>
            </a:pPr>
            <a:r>
              <a:rPr lang="en-CA" altLang="en-US" sz="2000" b="1" dirty="0">
                <a:latin typeface="Montserrat"/>
              </a:rPr>
              <a:t>850 </a:t>
            </a:r>
            <a:r>
              <a:rPr lang="en-CA" altLang="en-US" sz="2000" dirty="0">
                <a:latin typeface="Montserrat"/>
              </a:rPr>
              <a:t>community libraries have been </a:t>
            </a:r>
            <a:r>
              <a:rPr lang="en-CA" altLang="en-US" sz="2000" dirty="0" smtClean="0">
                <a:latin typeface="Montserrat"/>
              </a:rPr>
              <a:t>established</a:t>
            </a:r>
          </a:p>
          <a:p>
            <a:pPr marL="285750" indent="-285750">
              <a:spcBef>
                <a:spcPts val="600"/>
              </a:spcBef>
              <a:spcAft>
                <a:spcPts val="600"/>
              </a:spcAft>
              <a:buFont typeface="Wingdings" panose="05000000000000000000" pitchFamily="2" charset="2"/>
              <a:buChar char="v"/>
            </a:pPr>
            <a:endParaRPr lang="en-CA" altLang="en-US" sz="2000" b="1" dirty="0" smtClean="0">
              <a:latin typeface="Montserrat"/>
            </a:endParaRPr>
          </a:p>
          <a:p>
            <a:pPr marL="285750" indent="-285750">
              <a:spcBef>
                <a:spcPts val="600"/>
              </a:spcBef>
              <a:spcAft>
                <a:spcPts val="600"/>
              </a:spcAft>
              <a:buFont typeface="Wingdings" panose="05000000000000000000" pitchFamily="2" charset="2"/>
              <a:buChar char="v"/>
            </a:pPr>
            <a:r>
              <a:rPr lang="en-US" altLang="en-US" sz="2000" b="1" dirty="0" smtClean="0">
                <a:latin typeface="Montserrat"/>
              </a:rPr>
              <a:t>Over 2,800 </a:t>
            </a:r>
            <a:r>
              <a:rPr lang="en-US" altLang="en-US" sz="2000" dirty="0" smtClean="0">
                <a:latin typeface="Montserrat"/>
              </a:rPr>
              <a:t>parents have learned the importance of reading with children</a:t>
            </a:r>
            <a:endParaRPr lang="en-CA" altLang="en-US" sz="2000" dirty="0" smtClean="0">
              <a:latin typeface="Montserrat"/>
            </a:endParaRPr>
          </a:p>
        </p:txBody>
      </p:sp>
    </p:spTree>
    <p:extLst>
      <p:ext uri="{BB962C8B-B14F-4D97-AF65-F5344CB8AC3E}">
        <p14:creationId xmlns:p14="http://schemas.microsoft.com/office/powerpoint/2010/main" val="3689843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3175000" y="-5318"/>
            <a:ext cx="5969000" cy="6858000"/>
          </a:xfrm>
        </p:spPr>
      </p:pic>
      <p:sp>
        <p:nvSpPr>
          <p:cNvPr id="3" name="Picture Placeholder 2"/>
          <p:cNvSpPr>
            <a:spLocks noGrp="1"/>
          </p:cNvSpPr>
          <p:nvPr>
            <p:ph type="pic" sz="quarter" idx="12"/>
          </p:nvPr>
        </p:nvSpPr>
        <p:spPr>
          <a:xfrm>
            <a:off x="-98426" y="-127000"/>
            <a:ext cx="4164239" cy="7123113"/>
          </a:xfrm>
        </p:spPr>
      </p:sp>
      <p:sp>
        <p:nvSpPr>
          <p:cNvPr id="7" name="Content Placeholder 2"/>
          <p:cNvSpPr txBox="1">
            <a:spLocks/>
          </p:cNvSpPr>
          <p:nvPr/>
        </p:nvSpPr>
        <p:spPr>
          <a:xfrm>
            <a:off x="133035" y="2701539"/>
            <a:ext cx="4333479" cy="22280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v"/>
            </a:pPr>
            <a:r>
              <a:rPr lang="en-US" altLang="en-US" sz="2000" b="1" dirty="0" smtClean="0">
                <a:latin typeface="Montserrat"/>
              </a:rPr>
              <a:t>36</a:t>
            </a:r>
            <a:r>
              <a:rPr lang="en-US" altLang="en-US" sz="2000" dirty="0" smtClean="0">
                <a:latin typeface="Montserrat"/>
              </a:rPr>
              <a:t> health facilities improved</a:t>
            </a:r>
          </a:p>
          <a:p>
            <a:pPr marL="285750" indent="-285750">
              <a:buFont typeface="Wingdings" panose="05000000000000000000" pitchFamily="2" charset="2"/>
              <a:buChar char="v"/>
            </a:pPr>
            <a:endParaRPr lang="en-US" altLang="en-US" sz="2000" dirty="0" smtClean="0">
              <a:latin typeface="Montserrat"/>
            </a:endParaRPr>
          </a:p>
          <a:p>
            <a:pPr marL="285750" indent="-285750">
              <a:buFont typeface="Wingdings" panose="05000000000000000000" pitchFamily="2" charset="2"/>
              <a:buChar char="v"/>
            </a:pPr>
            <a:r>
              <a:rPr lang="en-US" altLang="en-US" sz="2000" b="1" dirty="0" smtClean="0">
                <a:latin typeface="Montserrat"/>
              </a:rPr>
              <a:t>1,500</a:t>
            </a:r>
            <a:r>
              <a:rPr lang="en-US" altLang="en-US" sz="2000" dirty="0" smtClean="0">
                <a:latin typeface="Montserrat"/>
              </a:rPr>
              <a:t> health workers trained</a:t>
            </a:r>
          </a:p>
          <a:p>
            <a:pPr marL="285750" indent="-285750">
              <a:buFont typeface="Wingdings" panose="05000000000000000000" pitchFamily="2" charset="2"/>
              <a:buChar char="v"/>
            </a:pPr>
            <a:endParaRPr lang="en-US" altLang="en-US" sz="2000" dirty="0" smtClean="0">
              <a:latin typeface="Montserrat"/>
            </a:endParaRPr>
          </a:p>
          <a:p>
            <a:pPr marL="285750" indent="-285750">
              <a:buFont typeface="Wingdings" panose="05000000000000000000" pitchFamily="2" charset="2"/>
              <a:buChar char="v"/>
            </a:pPr>
            <a:r>
              <a:rPr lang="en-US" altLang="en-US" sz="2000" b="1" dirty="0" smtClean="0">
                <a:latin typeface="Montserrat"/>
              </a:rPr>
              <a:t>27,000</a:t>
            </a:r>
            <a:r>
              <a:rPr lang="en-US" altLang="en-US" sz="2000" dirty="0" smtClean="0">
                <a:latin typeface="Montserrat"/>
              </a:rPr>
              <a:t> babies born safely</a:t>
            </a:r>
          </a:p>
        </p:txBody>
      </p:sp>
      <p:sp>
        <p:nvSpPr>
          <p:cNvPr id="8" name="Title 1"/>
          <p:cNvSpPr txBox="1">
            <a:spLocks/>
          </p:cNvSpPr>
          <p:nvPr/>
        </p:nvSpPr>
        <p:spPr>
          <a:xfrm>
            <a:off x="-90490" y="513721"/>
            <a:ext cx="4041775" cy="166878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chemeClr val="tx1">
                    <a:lumMod val="85000"/>
                    <a:lumOff val="15000"/>
                  </a:schemeClr>
                </a:solidFill>
                <a:latin typeface="Montserrat Black"/>
                <a:ea typeface="ＭＳ Ｐゴシック" charset="0"/>
              </a:rPr>
              <a:t>Improving Maternal, Newborn, and Child Health in Tanzania</a:t>
            </a:r>
            <a:endParaRPr lang="en-US" sz="2800" b="1" dirty="0">
              <a:solidFill>
                <a:schemeClr val="tx1">
                  <a:lumMod val="85000"/>
                  <a:lumOff val="15000"/>
                </a:schemeClr>
              </a:solidFill>
              <a:latin typeface="Montserrat Black"/>
              <a:ea typeface="ＭＳ Ｐゴシック" charset="0"/>
            </a:endParaRPr>
          </a:p>
        </p:txBody>
      </p:sp>
    </p:spTree>
    <p:extLst>
      <p:ext uri="{BB962C8B-B14F-4D97-AF65-F5344CB8AC3E}">
        <p14:creationId xmlns:p14="http://schemas.microsoft.com/office/powerpoint/2010/main" val="4059782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NCH_IntroConcl.jpg"/>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3510706" y="-24904"/>
            <a:ext cx="5975649" cy="6882902"/>
          </a:xfrm>
        </p:spPr>
      </p:pic>
      <p:sp>
        <p:nvSpPr>
          <p:cNvPr id="3" name="Picture Placeholder 2"/>
          <p:cNvSpPr>
            <a:spLocks noGrp="1"/>
          </p:cNvSpPr>
          <p:nvPr>
            <p:ph type="pic" sz="quarter" idx="12"/>
          </p:nvPr>
        </p:nvSpPr>
        <p:spPr/>
      </p:sp>
      <p:sp>
        <p:nvSpPr>
          <p:cNvPr id="6" name="Title 1"/>
          <p:cNvSpPr txBox="1">
            <a:spLocks/>
          </p:cNvSpPr>
          <p:nvPr/>
        </p:nvSpPr>
        <p:spPr>
          <a:xfrm>
            <a:off x="0" y="264654"/>
            <a:ext cx="4033568" cy="166878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defRPr/>
            </a:pPr>
            <a:r>
              <a:rPr lang="en-US" sz="2800" b="1" dirty="0" smtClean="0">
                <a:solidFill>
                  <a:schemeClr val="tx1">
                    <a:lumMod val="85000"/>
                    <a:lumOff val="15000"/>
                  </a:schemeClr>
                </a:solidFill>
                <a:latin typeface="Montserrat Black"/>
                <a:ea typeface="ＭＳ Ｐゴシック" charset="0"/>
              </a:rPr>
              <a:t>Improving Maternal, Newborn, and Child Health in Afghanistan</a:t>
            </a:r>
            <a:endParaRPr lang="en-US" sz="2800" b="1" dirty="0">
              <a:solidFill>
                <a:schemeClr val="tx1">
                  <a:lumMod val="85000"/>
                  <a:lumOff val="15000"/>
                </a:schemeClr>
              </a:solidFill>
              <a:latin typeface="Montserrat Black"/>
              <a:ea typeface="ＭＳ Ｐゴシック" charset="0"/>
            </a:endParaRPr>
          </a:p>
        </p:txBody>
      </p:sp>
      <p:sp>
        <p:nvSpPr>
          <p:cNvPr id="7" name="Content Placeholder 2"/>
          <p:cNvSpPr txBox="1">
            <a:spLocks/>
          </p:cNvSpPr>
          <p:nvPr/>
        </p:nvSpPr>
        <p:spPr>
          <a:xfrm>
            <a:off x="340911" y="2517317"/>
            <a:ext cx="3572677" cy="22261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v"/>
            </a:pPr>
            <a:r>
              <a:rPr lang="en-US" altLang="en-US" sz="2000" b="1" dirty="0" smtClean="0">
                <a:latin typeface="Montserrat"/>
              </a:rPr>
              <a:t>19,854 </a:t>
            </a:r>
            <a:r>
              <a:rPr lang="en-US" altLang="en-US" sz="2000" dirty="0" smtClean="0">
                <a:latin typeface="Montserrat"/>
              </a:rPr>
              <a:t>children and </a:t>
            </a:r>
            <a:r>
              <a:rPr lang="en-US" altLang="en-US" sz="2000" b="1" dirty="0" smtClean="0">
                <a:latin typeface="Montserrat"/>
              </a:rPr>
              <a:t>12,000 </a:t>
            </a:r>
            <a:r>
              <a:rPr lang="en-US" altLang="en-US" sz="2000" dirty="0" smtClean="0">
                <a:latin typeface="Montserrat"/>
              </a:rPr>
              <a:t>women treated for malnutrition</a:t>
            </a:r>
          </a:p>
          <a:p>
            <a:pPr marL="285750" indent="-285750">
              <a:buFont typeface="Wingdings" panose="05000000000000000000" pitchFamily="2" charset="2"/>
              <a:buChar char="v"/>
            </a:pPr>
            <a:endParaRPr lang="en-US" altLang="en-US" sz="2000" b="1" dirty="0" smtClean="0">
              <a:latin typeface="Montserrat"/>
            </a:endParaRPr>
          </a:p>
          <a:p>
            <a:pPr marL="285750" indent="-285750">
              <a:buFont typeface="Wingdings" panose="05000000000000000000" pitchFamily="2" charset="2"/>
              <a:buChar char="v"/>
            </a:pPr>
            <a:r>
              <a:rPr lang="en-US" altLang="en-US" sz="2000" b="1" dirty="0" smtClean="0">
                <a:latin typeface="Montserrat"/>
              </a:rPr>
              <a:t>400,000 </a:t>
            </a:r>
            <a:r>
              <a:rPr lang="en-US" altLang="en-US" sz="2000" dirty="0" smtClean="0">
                <a:latin typeface="Montserrat"/>
              </a:rPr>
              <a:t>Afghans have access to hospital </a:t>
            </a:r>
            <a:r>
              <a:rPr lang="en-US" altLang="en-US" sz="2000" dirty="0">
                <a:latin typeface="Montserrat"/>
              </a:rPr>
              <a:t>s</a:t>
            </a:r>
            <a:r>
              <a:rPr lang="en-US" altLang="en-US" sz="2000" dirty="0" smtClean="0">
                <a:latin typeface="Montserrat"/>
              </a:rPr>
              <a:t>ervices</a:t>
            </a:r>
          </a:p>
          <a:p>
            <a:pPr marL="285750" indent="-285750">
              <a:buFont typeface="Wingdings" panose="05000000000000000000" pitchFamily="2" charset="2"/>
              <a:buChar char="v"/>
            </a:pPr>
            <a:endParaRPr lang="en-US" altLang="en-US" sz="2000" dirty="0" smtClean="0">
              <a:latin typeface="Montserrat"/>
            </a:endParaRPr>
          </a:p>
        </p:txBody>
      </p:sp>
    </p:spTree>
    <p:extLst>
      <p:ext uri="{BB962C8B-B14F-4D97-AF65-F5344CB8AC3E}">
        <p14:creationId xmlns:p14="http://schemas.microsoft.com/office/powerpoint/2010/main" val="1623117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3175000" y="0"/>
            <a:ext cx="5969000" cy="6863556"/>
          </a:xfrm>
        </p:spPr>
      </p:pic>
      <p:sp>
        <p:nvSpPr>
          <p:cNvPr id="3" name="Picture Placeholder 2"/>
          <p:cNvSpPr>
            <a:spLocks noGrp="1"/>
          </p:cNvSpPr>
          <p:nvPr>
            <p:ph type="pic" sz="quarter" idx="12"/>
          </p:nvPr>
        </p:nvSpPr>
        <p:spPr>
          <a:xfrm>
            <a:off x="-98426" y="-127000"/>
            <a:ext cx="4796155" cy="7123113"/>
          </a:xfrm>
        </p:spPr>
      </p:sp>
      <p:sp>
        <p:nvSpPr>
          <p:cNvPr id="6" name="Content Placeholder 2"/>
          <p:cNvSpPr txBox="1">
            <a:spLocks/>
          </p:cNvSpPr>
          <p:nvPr/>
        </p:nvSpPr>
        <p:spPr>
          <a:xfrm>
            <a:off x="254426" y="1825013"/>
            <a:ext cx="4235933" cy="36828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v"/>
              <a:defRPr/>
            </a:pPr>
            <a:r>
              <a:rPr lang="en-US" altLang="en-US" sz="1900" dirty="0">
                <a:latin typeface="Montserrat"/>
              </a:rPr>
              <a:t>R</a:t>
            </a:r>
            <a:r>
              <a:rPr lang="en-US" altLang="en-US" sz="1900" dirty="0" smtClean="0">
                <a:latin typeface="Montserrat"/>
              </a:rPr>
              <a:t>each </a:t>
            </a:r>
            <a:r>
              <a:rPr lang="en-US" altLang="en-US" sz="1900" b="1" dirty="0" smtClean="0">
                <a:latin typeface="Montserrat"/>
              </a:rPr>
              <a:t>35,000</a:t>
            </a:r>
            <a:r>
              <a:rPr lang="en-US" altLang="en-US" sz="1900" dirty="0" smtClean="0">
                <a:latin typeface="Montserrat"/>
              </a:rPr>
              <a:t> households</a:t>
            </a:r>
          </a:p>
          <a:p>
            <a:pPr marL="285750" indent="-285750">
              <a:buFont typeface="Wingdings" panose="05000000000000000000" pitchFamily="2" charset="2"/>
              <a:buChar char="v"/>
              <a:defRPr/>
            </a:pPr>
            <a:endParaRPr lang="en-US" altLang="en-US" sz="1900" dirty="0" smtClean="0">
              <a:latin typeface="Montserrat"/>
            </a:endParaRPr>
          </a:p>
          <a:p>
            <a:pPr marL="285750" indent="-285750">
              <a:buFont typeface="Wingdings" panose="05000000000000000000" pitchFamily="2" charset="2"/>
              <a:buChar char="v"/>
              <a:defRPr/>
            </a:pPr>
            <a:r>
              <a:rPr lang="en-US" altLang="en-US" sz="1900" dirty="0">
                <a:latin typeface="Montserrat"/>
              </a:rPr>
              <a:t>Over </a:t>
            </a:r>
            <a:r>
              <a:rPr lang="en-US" altLang="en-US" sz="1900" b="1" dirty="0">
                <a:latin typeface="Montserrat"/>
              </a:rPr>
              <a:t>100 Farmer Field Schools</a:t>
            </a:r>
            <a:r>
              <a:rPr lang="en-US" altLang="en-US" sz="1900" dirty="0">
                <a:latin typeface="Montserrat"/>
              </a:rPr>
              <a:t> training thousands of producers in improved farming </a:t>
            </a:r>
            <a:r>
              <a:rPr lang="en-US" altLang="en-US" sz="1900" dirty="0" smtClean="0">
                <a:latin typeface="Montserrat"/>
              </a:rPr>
              <a:t>methods</a:t>
            </a:r>
          </a:p>
          <a:p>
            <a:pPr marL="285750" indent="-285750">
              <a:buFont typeface="Wingdings" panose="05000000000000000000" pitchFamily="2" charset="2"/>
              <a:buChar char="v"/>
              <a:defRPr/>
            </a:pPr>
            <a:endParaRPr lang="en-US" altLang="en-US" sz="1900" dirty="0" smtClean="0">
              <a:latin typeface="Montserrat"/>
            </a:endParaRPr>
          </a:p>
          <a:p>
            <a:pPr marL="285750" indent="-285750">
              <a:buFont typeface="Wingdings" panose="05000000000000000000" pitchFamily="2" charset="2"/>
              <a:buChar char="v"/>
              <a:defRPr/>
            </a:pPr>
            <a:r>
              <a:rPr lang="en-US" altLang="en-US" sz="1900" dirty="0" smtClean="0">
                <a:latin typeface="Montserrat"/>
              </a:rPr>
              <a:t>Nutrition groups helping thousands of households improve their diet</a:t>
            </a:r>
          </a:p>
          <a:p>
            <a:pPr marL="285750" indent="-285750">
              <a:buFont typeface="Wingdings" panose="05000000000000000000" pitchFamily="2" charset="2"/>
              <a:buChar char="v"/>
              <a:defRPr/>
            </a:pPr>
            <a:endParaRPr lang="en-US" altLang="en-US" sz="1900" dirty="0" smtClean="0">
              <a:latin typeface="Montserrat"/>
            </a:endParaRPr>
          </a:p>
          <a:p>
            <a:pPr marL="285750" indent="-285750">
              <a:buFont typeface="Wingdings" panose="05000000000000000000" pitchFamily="2" charset="2"/>
              <a:buChar char="v"/>
              <a:defRPr/>
            </a:pPr>
            <a:r>
              <a:rPr lang="en-US" altLang="en-US" sz="1900" b="1" dirty="0">
                <a:latin typeface="Montserrat"/>
              </a:rPr>
              <a:t>140% more </a:t>
            </a:r>
            <a:r>
              <a:rPr lang="en-US" altLang="en-US" sz="1900" dirty="0">
                <a:latin typeface="Montserrat"/>
              </a:rPr>
              <a:t>women and </a:t>
            </a:r>
          </a:p>
          <a:p>
            <a:pPr marL="0" indent="0">
              <a:buNone/>
              <a:defRPr/>
            </a:pPr>
            <a:r>
              <a:rPr lang="en-US" altLang="en-US" sz="1900" dirty="0">
                <a:latin typeface="Montserrat"/>
              </a:rPr>
              <a:t> </a:t>
            </a:r>
            <a:r>
              <a:rPr lang="en-US" altLang="en-US" sz="1900" dirty="0" smtClean="0">
                <a:latin typeface="Montserrat"/>
              </a:rPr>
              <a:t>   men </a:t>
            </a:r>
            <a:r>
              <a:rPr lang="en-US" altLang="en-US" sz="1900" dirty="0">
                <a:latin typeface="Montserrat"/>
              </a:rPr>
              <a:t>have cash savings</a:t>
            </a:r>
          </a:p>
          <a:p>
            <a:pPr>
              <a:defRPr/>
            </a:pPr>
            <a:endParaRPr lang="en-US" altLang="en-US" sz="2400" dirty="0" smtClean="0">
              <a:latin typeface="Montserrat"/>
            </a:endParaRPr>
          </a:p>
        </p:txBody>
      </p:sp>
      <p:sp>
        <p:nvSpPr>
          <p:cNvPr id="7" name="Title 1"/>
          <p:cNvSpPr txBox="1">
            <a:spLocks/>
          </p:cNvSpPr>
          <p:nvPr/>
        </p:nvSpPr>
        <p:spPr>
          <a:xfrm>
            <a:off x="118637" y="11430"/>
            <a:ext cx="4392635" cy="166878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chemeClr val="tx1">
                    <a:lumMod val="85000"/>
                    <a:lumOff val="15000"/>
                  </a:schemeClr>
                </a:solidFill>
                <a:latin typeface="Montserrat Black"/>
                <a:ea typeface="ＭＳ Ｐゴシック" charset="0"/>
              </a:rPr>
              <a:t>Improving Food Security and Incomes in Mozambique</a:t>
            </a:r>
            <a:endParaRPr lang="en-US" sz="2800" b="1" dirty="0">
              <a:solidFill>
                <a:schemeClr val="tx1">
                  <a:lumMod val="85000"/>
                  <a:lumOff val="15000"/>
                </a:schemeClr>
              </a:solidFill>
              <a:latin typeface="Montserrat Black"/>
              <a:ea typeface="ＭＳ Ｐゴシック" charset="0"/>
            </a:endParaRPr>
          </a:p>
        </p:txBody>
      </p:sp>
    </p:spTree>
    <p:extLst>
      <p:ext uri="{BB962C8B-B14F-4D97-AF65-F5344CB8AC3E}">
        <p14:creationId xmlns:p14="http://schemas.microsoft.com/office/powerpoint/2010/main" val="4170018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3" name="Picture Placeholder 2"/>
          <p:cNvSpPr>
            <a:spLocks noGrp="1"/>
          </p:cNvSpPr>
          <p:nvPr>
            <p:ph type="pic" sz="quarter" idx="12"/>
          </p:nvPr>
        </p:nvSpPr>
        <p:spPr/>
      </p:sp>
      <p:sp>
        <p:nvSpPr>
          <p:cNvPr id="6" name="Content Placeholder 2"/>
          <p:cNvSpPr txBox="1">
            <a:spLocks/>
          </p:cNvSpPr>
          <p:nvPr/>
        </p:nvSpPr>
        <p:spPr>
          <a:xfrm>
            <a:off x="392112" y="3088640"/>
            <a:ext cx="3470275" cy="14351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v"/>
              <a:defRPr/>
            </a:pPr>
            <a:r>
              <a:rPr lang="en-US" altLang="en-US" sz="2000" b="1" dirty="0" smtClean="0">
                <a:latin typeface="Montserrat"/>
                <a:cs typeface="ＭＳ Ｐゴシック" charset="0"/>
              </a:rPr>
              <a:t>189,000</a:t>
            </a:r>
            <a:r>
              <a:rPr lang="en-US" altLang="en-US" sz="2000" dirty="0" smtClean="0">
                <a:latin typeface="Montserrat"/>
                <a:cs typeface="ＭＳ Ｐゴシック" charset="0"/>
              </a:rPr>
              <a:t> young people ready  to engage in the workforce and their communities</a:t>
            </a:r>
          </a:p>
          <a:p>
            <a:pPr>
              <a:defRPr/>
            </a:pPr>
            <a:endParaRPr lang="en-US" altLang="en-US" sz="2400" dirty="0" smtClean="0">
              <a:latin typeface="Franklin Gothic Book" panose="020B0503020102020204" pitchFamily="34" charset="0"/>
              <a:cs typeface="ＭＳ Ｐゴシック" charset="0"/>
            </a:endParaRPr>
          </a:p>
          <a:p>
            <a:pPr>
              <a:defRPr/>
            </a:pPr>
            <a:endParaRPr lang="en-US" altLang="en-US" sz="2400" b="1" dirty="0" smtClean="0">
              <a:latin typeface="Franklin Gothic Book" panose="020B0503020102020204" pitchFamily="34" charset="0"/>
              <a:cs typeface="ＭＳ Ｐゴシック" charset="0"/>
            </a:endParaRPr>
          </a:p>
          <a:p>
            <a:pPr>
              <a:defRPr/>
            </a:pPr>
            <a:endParaRPr lang="en-US" altLang="en-US" sz="2400" dirty="0" smtClean="0">
              <a:latin typeface="Franklin Gothic Book" panose="020B0503020102020204" pitchFamily="34" charset="0"/>
              <a:cs typeface="ＭＳ Ｐゴシック" charset="0"/>
            </a:endParaRPr>
          </a:p>
          <a:p>
            <a:pPr>
              <a:defRPr/>
            </a:pPr>
            <a:endParaRPr lang="en-US" altLang="en-US" sz="2400" dirty="0" smtClean="0">
              <a:latin typeface="Franklin Gothic Book" panose="020B0503020102020204" pitchFamily="34" charset="0"/>
              <a:cs typeface="ＭＳ Ｐゴシック" charset="0"/>
            </a:endParaRPr>
          </a:p>
          <a:p>
            <a:pPr>
              <a:defRPr/>
            </a:pPr>
            <a:endParaRPr lang="en-US" altLang="en-US" sz="2400" dirty="0" smtClean="0">
              <a:latin typeface="Franklin Gothic Book" panose="020B0503020102020204" pitchFamily="34" charset="0"/>
              <a:cs typeface="ＭＳ Ｐゴシック" charset="0"/>
            </a:endParaRPr>
          </a:p>
        </p:txBody>
      </p:sp>
      <p:sp>
        <p:nvSpPr>
          <p:cNvPr id="8" name="Title 1"/>
          <p:cNvSpPr txBox="1">
            <a:spLocks/>
          </p:cNvSpPr>
          <p:nvPr/>
        </p:nvSpPr>
        <p:spPr>
          <a:xfrm>
            <a:off x="0" y="261263"/>
            <a:ext cx="4148137" cy="1788893"/>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chemeClr val="tx1">
                    <a:lumMod val="85000"/>
                    <a:lumOff val="15000"/>
                  </a:schemeClr>
                </a:solidFill>
                <a:latin typeface="Montserrat Black"/>
                <a:ea typeface="ＭＳ Ｐゴシック" charset="0"/>
              </a:rPr>
              <a:t>Strengthening Employability and Community Engagement in Pakistan</a:t>
            </a:r>
            <a:endParaRPr lang="en-US" sz="2800" b="1" dirty="0">
              <a:solidFill>
                <a:schemeClr val="tx1">
                  <a:lumMod val="85000"/>
                  <a:lumOff val="15000"/>
                </a:schemeClr>
              </a:solidFill>
              <a:latin typeface="Montserrat Black"/>
              <a:ea typeface="ＭＳ Ｐゴシック" charset="0"/>
            </a:endParaRPr>
          </a:p>
        </p:txBody>
      </p:sp>
    </p:spTree>
    <p:extLst>
      <p:ext uri="{BB962C8B-B14F-4D97-AF65-F5344CB8AC3E}">
        <p14:creationId xmlns:p14="http://schemas.microsoft.com/office/powerpoint/2010/main" val="1799835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8306" y="913886"/>
            <a:ext cx="7318375" cy="1270143"/>
          </a:xfrm>
        </p:spPr>
        <p:txBody>
          <a:bodyPr/>
          <a:lstStyle/>
          <a:p>
            <a:pPr algn="ctr"/>
            <a:r>
              <a:rPr lang="en-CA" sz="3200" b="1" dirty="0" smtClean="0">
                <a:latin typeface="Montserrat Black"/>
              </a:rPr>
              <a:t>AKFC and World Partnership Walk </a:t>
            </a:r>
          </a:p>
          <a:p>
            <a:pPr algn="ctr"/>
            <a:r>
              <a:rPr lang="en-CA" sz="3200" b="1" dirty="0" smtClean="0">
                <a:latin typeface="Montserrat Black"/>
              </a:rPr>
              <a:t>YouTube channel</a:t>
            </a:r>
            <a:endParaRPr lang="en-CA" sz="3200" b="1" dirty="0">
              <a:latin typeface="Montserrat Black"/>
            </a:endParaRPr>
          </a:p>
        </p:txBody>
      </p:sp>
      <p:pic>
        <p:nvPicPr>
          <p:cNvPr id="4" name="8Hv3Cbt2CqQ"/>
          <p:cNvPicPr>
            <a:picLocks noRot="1" noChangeAspect="1"/>
          </p:cNvPicPr>
          <p:nvPr>
            <a:videoFile r:link="rId1"/>
            <p:extLst>
              <p:ext uri="{DAA4B4D4-6D71-4841-9C94-3DE7FCFB9230}">
                <p14:media xmlns:p14="http://schemas.microsoft.com/office/powerpoint/2010/main" r:link="rId2"/>
              </p:ext>
            </p:extLst>
          </p:nvPr>
        </p:nvPicPr>
        <p:blipFill>
          <a:blip r:embed="rId5">
            <a:extLst>
              <a:ext uri="{28A0092B-C50C-407E-A947-70E740481C1C}">
                <a14:useLocalDpi xmlns:a14="http://schemas.microsoft.com/office/drawing/2010/main" val="0"/>
              </a:ext>
            </a:extLst>
          </a:blip>
          <a:srcRect/>
          <a:stretch>
            <a:fillRect/>
          </a:stretch>
        </p:blipFill>
        <p:spPr bwMode="auto">
          <a:xfrm>
            <a:off x="1177123" y="2224596"/>
            <a:ext cx="6790028" cy="381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157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4352924" y="16986"/>
            <a:ext cx="5969000" cy="6858000"/>
          </a:xfrm>
        </p:spPr>
      </p:pic>
      <p:sp>
        <p:nvSpPr>
          <p:cNvPr id="3" name="Picture Placeholder 2"/>
          <p:cNvSpPr>
            <a:spLocks noGrp="1"/>
          </p:cNvSpPr>
          <p:nvPr>
            <p:ph type="pic" sz="quarter" idx="12"/>
          </p:nvPr>
        </p:nvSpPr>
        <p:spPr/>
      </p:sp>
      <p:sp>
        <p:nvSpPr>
          <p:cNvPr id="4" name="Text Placeholder 3"/>
          <p:cNvSpPr>
            <a:spLocks noGrp="1"/>
          </p:cNvSpPr>
          <p:nvPr>
            <p:ph type="body" sz="quarter" idx="13"/>
          </p:nvPr>
        </p:nvSpPr>
        <p:spPr>
          <a:xfrm>
            <a:off x="32688" y="853302"/>
            <a:ext cx="4189123" cy="808551"/>
          </a:xfrm>
        </p:spPr>
        <p:txBody>
          <a:bodyPr/>
          <a:lstStyle/>
          <a:p>
            <a:pPr>
              <a:lnSpc>
                <a:spcPct val="100000"/>
              </a:lnSpc>
              <a:spcBef>
                <a:spcPts val="0"/>
              </a:spcBef>
            </a:pPr>
            <a:r>
              <a:rPr lang="en-US" sz="3200" b="1" dirty="0" smtClean="0"/>
              <a:t>If you believe that…</a:t>
            </a:r>
            <a:endParaRPr lang="en-CA" sz="3200" b="1" dirty="0"/>
          </a:p>
        </p:txBody>
      </p:sp>
      <p:sp>
        <p:nvSpPr>
          <p:cNvPr id="5" name="Rectangle 4"/>
          <p:cNvSpPr/>
          <p:nvPr/>
        </p:nvSpPr>
        <p:spPr>
          <a:xfrm>
            <a:off x="271230" y="1661853"/>
            <a:ext cx="3832140" cy="4385816"/>
          </a:xfrm>
          <a:prstGeom prst="rect">
            <a:avLst/>
          </a:prstGeom>
        </p:spPr>
        <p:txBody>
          <a:bodyPr wrap="square">
            <a:spAutoFit/>
          </a:bodyPr>
          <a:lstStyle/>
          <a:p>
            <a:pPr marL="342900" indent="-342900">
              <a:lnSpc>
                <a:spcPct val="150000"/>
              </a:lnSpc>
              <a:buFont typeface="Wingdings" panose="05000000000000000000" pitchFamily="2" charset="2"/>
              <a:buChar char="ü"/>
            </a:pPr>
            <a:r>
              <a:rPr lang="en-US" altLang="en-US" sz="2200" dirty="0" smtClean="0">
                <a:latin typeface="Montserrat"/>
              </a:rPr>
              <a:t>No </a:t>
            </a:r>
            <a:r>
              <a:rPr lang="en-US" altLang="en-US" sz="2200" dirty="0">
                <a:latin typeface="Montserrat"/>
              </a:rPr>
              <a:t>one should live </a:t>
            </a:r>
            <a:r>
              <a:rPr lang="en-US" altLang="en-US" sz="2200" dirty="0" smtClean="0">
                <a:latin typeface="Montserrat"/>
              </a:rPr>
              <a:t>in extreme </a:t>
            </a:r>
            <a:r>
              <a:rPr lang="en-US" altLang="en-US" sz="2200" dirty="0">
                <a:latin typeface="Montserrat"/>
              </a:rPr>
              <a:t>poverty</a:t>
            </a:r>
          </a:p>
          <a:p>
            <a:pPr marL="342900" indent="-342900">
              <a:lnSpc>
                <a:spcPct val="150000"/>
              </a:lnSpc>
              <a:buFont typeface="Wingdings" panose="05000000000000000000" pitchFamily="2" charset="2"/>
              <a:buChar char="ü"/>
            </a:pPr>
            <a:r>
              <a:rPr lang="en-US" altLang="en-US" sz="2200" dirty="0" smtClean="0">
                <a:latin typeface="Montserrat"/>
              </a:rPr>
              <a:t>Someone like you </a:t>
            </a:r>
            <a:r>
              <a:rPr lang="en-US" altLang="en-US" sz="2200" dirty="0">
                <a:latin typeface="Montserrat"/>
              </a:rPr>
              <a:t>can make an impact</a:t>
            </a:r>
          </a:p>
          <a:p>
            <a:pPr marL="342900" indent="-342900">
              <a:lnSpc>
                <a:spcPct val="150000"/>
              </a:lnSpc>
              <a:buFont typeface="Wingdings" panose="05000000000000000000" pitchFamily="2" charset="2"/>
              <a:buChar char="ü"/>
            </a:pPr>
            <a:r>
              <a:rPr lang="en-US" altLang="en-US" sz="2200" dirty="0" smtClean="0">
                <a:latin typeface="Montserrat"/>
              </a:rPr>
              <a:t>Global </a:t>
            </a:r>
            <a:r>
              <a:rPr lang="en-US" altLang="en-US" sz="2200" dirty="0">
                <a:latin typeface="Montserrat"/>
              </a:rPr>
              <a:t>development works</a:t>
            </a:r>
          </a:p>
          <a:p>
            <a:pPr marL="342900" indent="-342900">
              <a:lnSpc>
                <a:spcPct val="150000"/>
              </a:lnSpc>
              <a:buFont typeface="Wingdings" panose="05000000000000000000" pitchFamily="2" charset="2"/>
              <a:buChar char="ü"/>
            </a:pPr>
            <a:r>
              <a:rPr lang="en-US" altLang="en-US" sz="2200" dirty="0" smtClean="0">
                <a:latin typeface="Montserrat"/>
              </a:rPr>
              <a:t>We </a:t>
            </a:r>
            <a:r>
              <a:rPr lang="en-US" altLang="en-US" sz="2200" dirty="0">
                <a:latin typeface="Montserrat"/>
              </a:rPr>
              <a:t>can end global poverty</a:t>
            </a:r>
          </a:p>
          <a:p>
            <a:pPr marL="396875" indent="-396875"/>
            <a:endParaRPr lang="en-US" altLang="en-US" sz="2400" dirty="0">
              <a:latin typeface="Montserrat"/>
            </a:endParaRPr>
          </a:p>
          <a:p>
            <a:pPr marL="396875" indent="-396875"/>
            <a:r>
              <a:rPr lang="en-US" altLang="en-US" sz="2400" dirty="0">
                <a:latin typeface="Montserrat"/>
              </a:rPr>
              <a:t> 	</a:t>
            </a:r>
            <a:endParaRPr lang="en-US" altLang="en-US" sz="2400" b="1" dirty="0">
              <a:latin typeface="Montserrat"/>
            </a:endParaRPr>
          </a:p>
        </p:txBody>
      </p:sp>
    </p:spTree>
    <p:extLst>
      <p:ext uri="{BB962C8B-B14F-4D97-AF65-F5344CB8AC3E}">
        <p14:creationId xmlns:p14="http://schemas.microsoft.com/office/powerpoint/2010/main" val="1057545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853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17452" y="1940429"/>
            <a:ext cx="1978025" cy="2272624"/>
          </a:xfrm>
          <a:prstGeom prst="rect">
            <a:avLst/>
          </a:prstGeom>
        </p:spPr>
      </p:pic>
      <p:sp>
        <p:nvSpPr>
          <p:cNvPr id="6" name="Rectangle 5"/>
          <p:cNvSpPr/>
          <p:nvPr/>
        </p:nvSpPr>
        <p:spPr>
          <a:xfrm>
            <a:off x="2099532" y="1823238"/>
            <a:ext cx="4138059" cy="2215991"/>
          </a:xfrm>
          <a:prstGeom prst="rect">
            <a:avLst/>
          </a:prstGeom>
        </p:spPr>
        <p:txBody>
          <a:bodyPr wrap="square">
            <a:spAutoFit/>
          </a:bodyPr>
          <a:lstStyle/>
          <a:p>
            <a:pPr algn="ctr">
              <a:defRPr/>
            </a:pPr>
            <a:r>
              <a:rPr lang="en-US" sz="2400" b="1" dirty="0">
                <a:latin typeface="Montserrat"/>
                <a:ea typeface="MS PGothic" charset="0"/>
                <a:cs typeface="Arial Black"/>
              </a:rPr>
              <a:t>Start or Join a </a:t>
            </a:r>
            <a:r>
              <a:rPr lang="en-US" sz="2400" b="1" dirty="0" smtClean="0">
                <a:latin typeface="Montserrat"/>
                <a:ea typeface="MS PGothic" charset="0"/>
                <a:cs typeface="Arial Black"/>
              </a:rPr>
              <a:t>Team</a:t>
            </a:r>
            <a:endParaRPr lang="en-US" sz="2400" b="1" dirty="0">
              <a:latin typeface="Montserrat"/>
              <a:ea typeface="MS PGothic" charset="0"/>
              <a:cs typeface="Arial Black"/>
            </a:endParaRPr>
          </a:p>
          <a:p>
            <a:pPr algn="ctr">
              <a:defRPr/>
            </a:pPr>
            <a:endParaRPr lang="en-US" sz="2400" b="1" dirty="0">
              <a:latin typeface="Montserrat"/>
              <a:ea typeface="MS PGothic" charset="0"/>
              <a:cs typeface="Arial Black"/>
            </a:endParaRPr>
          </a:p>
          <a:p>
            <a:pPr algn="ctr">
              <a:defRPr/>
            </a:pPr>
            <a:r>
              <a:rPr lang="en-US" sz="2400" b="1" dirty="0" smtClean="0">
                <a:latin typeface="Montserrat"/>
                <a:ea typeface="MS PGothic" charset="0"/>
                <a:cs typeface="Arial Black"/>
              </a:rPr>
              <a:t>Donate</a:t>
            </a:r>
          </a:p>
          <a:p>
            <a:pPr algn="ctr">
              <a:defRPr/>
            </a:pPr>
            <a:endParaRPr lang="en-US" sz="2400" b="1" dirty="0" smtClean="0">
              <a:latin typeface="Montserrat"/>
              <a:ea typeface="MS PGothic" charset="0"/>
              <a:cs typeface="Arial Black"/>
            </a:endParaRPr>
          </a:p>
          <a:p>
            <a:pPr algn="ctr">
              <a:defRPr/>
            </a:pPr>
            <a:r>
              <a:rPr lang="en-US" sz="2400" b="1" dirty="0" smtClean="0">
                <a:latin typeface="Montserrat"/>
                <a:ea typeface="MS PGothic" charset="0"/>
                <a:cs typeface="Arial Black"/>
              </a:rPr>
              <a:t>Come </a:t>
            </a:r>
            <a:r>
              <a:rPr lang="en-US" sz="2400" b="1" dirty="0">
                <a:latin typeface="Montserrat"/>
                <a:ea typeface="MS PGothic" charset="0"/>
                <a:cs typeface="Arial Black"/>
              </a:rPr>
              <a:t>out to the Walk</a:t>
            </a:r>
          </a:p>
          <a:p>
            <a:pPr algn="ctr">
              <a:defRPr/>
            </a:pPr>
            <a:endParaRPr lang="en-US" b="1" dirty="0">
              <a:latin typeface="Montserrat"/>
              <a:ea typeface="MS PGothic" charset="0"/>
              <a:cs typeface="Arial Black"/>
            </a:endParaRPr>
          </a:p>
        </p:txBody>
      </p:sp>
      <p:sp>
        <p:nvSpPr>
          <p:cNvPr id="7" name="Title 1"/>
          <p:cNvSpPr txBox="1">
            <a:spLocks/>
          </p:cNvSpPr>
          <p:nvPr/>
        </p:nvSpPr>
        <p:spPr>
          <a:xfrm>
            <a:off x="948690" y="947304"/>
            <a:ext cx="7203747" cy="502919"/>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tx1">
                    <a:lumMod val="85000"/>
                    <a:lumOff val="15000"/>
                  </a:schemeClr>
                </a:solidFill>
                <a:latin typeface="Montserrat Black"/>
                <a:ea typeface="ＭＳ Ｐゴシック" charset="0"/>
              </a:rPr>
              <a:t>Step Forward and Transform Lives</a:t>
            </a:r>
            <a:endParaRPr lang="en-US" sz="3200" b="1" dirty="0">
              <a:solidFill>
                <a:schemeClr val="tx1">
                  <a:lumMod val="85000"/>
                  <a:lumOff val="15000"/>
                </a:schemeClr>
              </a:solidFill>
              <a:latin typeface="Montserrat Black"/>
              <a:ea typeface="ＭＳ Ｐゴシック"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966" y="4412243"/>
            <a:ext cx="2484002" cy="1988715"/>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40824" y="4386877"/>
            <a:ext cx="3108960" cy="2220876"/>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78640" y="4386877"/>
            <a:ext cx="2823210" cy="2014082"/>
          </a:xfrm>
          <a:prstGeom prst="rect">
            <a:avLst/>
          </a:prstGeom>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37591" y="1940429"/>
            <a:ext cx="2509584" cy="2272624"/>
          </a:xfrm>
          <a:prstGeom prst="rect">
            <a:avLst/>
          </a:prstGeom>
        </p:spPr>
      </p:pic>
    </p:spTree>
    <p:extLst>
      <p:ext uri="{BB962C8B-B14F-4D97-AF65-F5344CB8AC3E}">
        <p14:creationId xmlns:p14="http://schemas.microsoft.com/office/powerpoint/2010/main" val="1891741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pic>
        <p:nvPicPr>
          <p:cNvPr id="8" name="Picture 2" descr="Zoom ou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646465" y="968829"/>
            <a:ext cx="5524500" cy="4146550"/>
          </a:xfrm>
          <a:prstGeom prst="rect">
            <a:avLst/>
          </a:prstGeom>
          <a:noFill/>
        </p:spPr>
      </p:pic>
      <p:sp>
        <p:nvSpPr>
          <p:cNvPr id="2" name="Rectangle 1"/>
          <p:cNvSpPr/>
          <p:nvPr/>
        </p:nvSpPr>
        <p:spPr>
          <a:xfrm>
            <a:off x="455158" y="5465020"/>
            <a:ext cx="8264122" cy="461665"/>
          </a:xfrm>
          <a:prstGeom prst="rect">
            <a:avLst/>
          </a:prstGeom>
        </p:spPr>
        <p:txBody>
          <a:bodyPr wrap="none">
            <a:spAutoFit/>
          </a:bodyPr>
          <a:lstStyle/>
          <a:p>
            <a:pPr>
              <a:lnSpc>
                <a:spcPct val="100000"/>
              </a:lnSpc>
              <a:spcBef>
                <a:spcPts val="0"/>
              </a:spcBef>
            </a:pPr>
            <a:r>
              <a:rPr lang="en-US" sz="2400" b="1" i="1" dirty="0" smtClean="0"/>
              <a:t>The most powerful thing that any person can possess is….HOPE</a:t>
            </a:r>
            <a:endParaRPr lang="en-CA" sz="2400" b="1" i="1" dirty="0"/>
          </a:p>
        </p:txBody>
      </p:sp>
    </p:spTree>
    <p:extLst>
      <p:ext uri="{BB962C8B-B14F-4D97-AF65-F5344CB8AC3E}">
        <p14:creationId xmlns:p14="http://schemas.microsoft.com/office/powerpoint/2010/main" val="2566864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6" name="Rectangle 5"/>
          <p:cNvSpPr/>
          <p:nvPr/>
        </p:nvSpPr>
        <p:spPr>
          <a:xfrm>
            <a:off x="1714500" y="882167"/>
            <a:ext cx="5617029" cy="2215991"/>
          </a:xfrm>
          <a:prstGeom prst="rect">
            <a:avLst/>
          </a:prstGeom>
        </p:spPr>
        <p:txBody>
          <a:bodyPr wrap="square">
            <a:spAutoFit/>
          </a:bodyPr>
          <a:lstStyle/>
          <a:p>
            <a:pPr algn="ctr"/>
            <a:r>
              <a:rPr lang="en-US" altLang="en-US" sz="2800" b="1" dirty="0">
                <a:latin typeface="Montserrat Black"/>
              </a:rPr>
              <a:t>Join us at this year’s Walk: </a:t>
            </a:r>
          </a:p>
          <a:p>
            <a:pPr algn="ctr">
              <a:lnSpc>
                <a:spcPct val="150000"/>
              </a:lnSpc>
            </a:pPr>
            <a:r>
              <a:rPr lang="en-US" altLang="en-US" sz="2000" b="1" dirty="0">
                <a:latin typeface="Montserrat Black"/>
              </a:rPr>
              <a:t>City</a:t>
            </a:r>
          </a:p>
          <a:p>
            <a:pPr algn="ctr">
              <a:lnSpc>
                <a:spcPct val="150000"/>
              </a:lnSpc>
            </a:pPr>
            <a:r>
              <a:rPr lang="en-US" altLang="en-US" sz="2000" b="1" dirty="0">
                <a:latin typeface="Montserrat Black"/>
              </a:rPr>
              <a:t>Date</a:t>
            </a:r>
          </a:p>
          <a:p>
            <a:pPr algn="ctr">
              <a:lnSpc>
                <a:spcPct val="150000"/>
              </a:lnSpc>
            </a:pPr>
            <a:r>
              <a:rPr lang="en-CA" altLang="en-US" sz="2000" b="1" dirty="0">
                <a:latin typeface="Montserrat Black"/>
              </a:rPr>
              <a:t>Location </a:t>
            </a:r>
          </a:p>
          <a:p>
            <a:pPr algn="ctr"/>
            <a:r>
              <a:rPr lang="en-US" altLang="en-US" sz="2000" b="1" dirty="0">
                <a:solidFill>
                  <a:srgbClr val="DB5522"/>
                </a:solidFill>
                <a:latin typeface="Montserrat Black"/>
              </a:rPr>
              <a:t>www.worldpartnershipwalk.com</a:t>
            </a:r>
          </a:p>
        </p:txBody>
      </p:sp>
      <p:pic>
        <p:nvPicPr>
          <p:cNvPr id="7" name="Picture Placeholder 5"/>
          <p:cNvPicPr>
            <a:picLocks noChangeAspect="1"/>
          </p:cNvPicPr>
          <p:nvPr/>
        </p:nvPicPr>
        <p:blipFill rotWithShape="1">
          <a:blip r:embed="rId3" cstate="email">
            <a:extLst>
              <a:ext uri="{28A0092B-C50C-407E-A947-70E740481C1C}">
                <a14:useLocalDpi xmlns:a14="http://schemas.microsoft.com/office/drawing/2010/main"/>
              </a:ext>
            </a:extLst>
          </a:blip>
          <a:srcRect l="-1450"/>
          <a:stretch/>
        </p:blipFill>
        <p:spPr>
          <a:xfrm>
            <a:off x="-132671" y="3233061"/>
            <a:ext cx="9244013" cy="3112840"/>
          </a:xfrm>
          <a:prstGeom prst="rect">
            <a:avLst/>
          </a:prstGeom>
        </p:spPr>
      </p:pic>
    </p:spTree>
    <p:extLst>
      <p:ext uri="{BB962C8B-B14F-4D97-AF65-F5344CB8AC3E}">
        <p14:creationId xmlns:p14="http://schemas.microsoft.com/office/powerpoint/2010/main" val="2831654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3" name="Picture Placeholder 2"/>
          <p:cNvSpPr>
            <a:spLocks noGrp="1"/>
          </p:cNvSpPr>
          <p:nvPr>
            <p:ph type="pic" sz="quarter" idx="10"/>
          </p:nvPr>
        </p:nvSpPr>
        <p:spPr/>
      </p:sp>
      <p:sp>
        <p:nvSpPr>
          <p:cNvPr id="4" name="Text Placeholder 3"/>
          <p:cNvSpPr>
            <a:spLocks noGrp="1"/>
          </p:cNvSpPr>
          <p:nvPr>
            <p:ph type="body" sz="quarter" idx="12"/>
          </p:nvPr>
        </p:nvSpPr>
        <p:spPr>
          <a:xfrm>
            <a:off x="67835" y="2674620"/>
            <a:ext cx="2464906" cy="2156219"/>
          </a:xfrm>
        </p:spPr>
        <p:txBody>
          <a:bodyPr/>
          <a:lstStyle/>
          <a:p>
            <a:pPr algn="ctr">
              <a:lnSpc>
                <a:spcPct val="100000"/>
              </a:lnSpc>
              <a:spcBef>
                <a:spcPts val="0"/>
              </a:spcBef>
            </a:pPr>
            <a:r>
              <a:rPr lang="en-US" sz="3200" b="1" dirty="0" smtClean="0">
                <a:latin typeface="Franklin Gothic Book" panose="020B0503020102020204" pitchFamily="34" charset="0"/>
              </a:rPr>
              <a:t>Global Development</a:t>
            </a:r>
          </a:p>
          <a:p>
            <a:pPr algn="ctr">
              <a:lnSpc>
                <a:spcPct val="100000"/>
              </a:lnSpc>
              <a:spcBef>
                <a:spcPts val="0"/>
              </a:spcBef>
            </a:pPr>
            <a:r>
              <a:rPr lang="en-US" sz="3200" b="1" dirty="0" smtClean="0">
                <a:latin typeface="Franklin Gothic Book" panose="020B0503020102020204" pitchFamily="34" charset="0"/>
              </a:rPr>
              <a:t>IS Working</a:t>
            </a:r>
          </a:p>
        </p:txBody>
      </p:sp>
      <p:sp>
        <p:nvSpPr>
          <p:cNvPr id="6" name="Text Placeholder 5"/>
          <p:cNvSpPr>
            <a:spLocks noGrp="1"/>
          </p:cNvSpPr>
          <p:nvPr>
            <p:ph type="body" sz="quarter" idx="14"/>
          </p:nvPr>
        </p:nvSpPr>
        <p:spPr>
          <a:xfrm>
            <a:off x="5566897" y="568747"/>
            <a:ext cx="3497094" cy="5079713"/>
          </a:xfrm>
        </p:spPr>
        <p:txBody>
          <a:bodyPr/>
          <a:lstStyle/>
          <a:p>
            <a:pPr>
              <a:lnSpc>
                <a:spcPct val="100000"/>
              </a:lnSpc>
              <a:spcBef>
                <a:spcPts val="0"/>
              </a:spcBef>
            </a:pPr>
            <a:r>
              <a:rPr lang="en-US" altLang="en-US" sz="1600" b="1" dirty="0">
                <a:latin typeface="Montserrat"/>
              </a:rPr>
              <a:t>Global development is </a:t>
            </a:r>
            <a:r>
              <a:rPr lang="en-US" altLang="en-US" sz="1600" b="1" dirty="0" smtClean="0">
                <a:latin typeface="Montserrat"/>
              </a:rPr>
              <a:t>working….</a:t>
            </a:r>
          </a:p>
          <a:p>
            <a:pPr>
              <a:lnSpc>
                <a:spcPct val="100000"/>
              </a:lnSpc>
              <a:spcBef>
                <a:spcPts val="0"/>
              </a:spcBef>
            </a:pPr>
            <a:endParaRPr lang="en-US" altLang="en-US" sz="1600" dirty="0">
              <a:latin typeface="Montserrat"/>
            </a:endParaRPr>
          </a:p>
          <a:p>
            <a:pPr marL="285750" indent="-285750">
              <a:lnSpc>
                <a:spcPct val="100000"/>
              </a:lnSpc>
              <a:spcBef>
                <a:spcPts val="0"/>
              </a:spcBef>
              <a:buFont typeface="Arial" panose="020B0604020202020204" pitchFamily="34" charset="0"/>
              <a:buChar char="•"/>
            </a:pPr>
            <a:r>
              <a:rPr lang="en-US" altLang="en-US" sz="1600" dirty="0" smtClean="0">
                <a:latin typeface="Montserrat"/>
              </a:rPr>
              <a:t>1 billion people out of poverty (50% down in 20 years)</a:t>
            </a:r>
          </a:p>
          <a:p>
            <a:pPr marL="285750" indent="-285750">
              <a:lnSpc>
                <a:spcPct val="100000"/>
              </a:lnSpc>
              <a:spcBef>
                <a:spcPts val="0"/>
              </a:spcBef>
              <a:buFont typeface="Arial" panose="020B0604020202020204" pitchFamily="34" charset="0"/>
              <a:buChar char="•"/>
            </a:pPr>
            <a:r>
              <a:rPr lang="en-US" altLang="en-US" sz="1600" dirty="0" smtClean="0">
                <a:latin typeface="Montserrat"/>
              </a:rPr>
              <a:t>Mortality rates of children under 5 down by over 50% since 1990</a:t>
            </a:r>
          </a:p>
          <a:p>
            <a:pPr marL="285750" indent="-285750">
              <a:lnSpc>
                <a:spcPct val="100000"/>
              </a:lnSpc>
              <a:spcBef>
                <a:spcPts val="0"/>
              </a:spcBef>
              <a:buFont typeface="Arial" panose="020B0604020202020204" pitchFamily="34" charset="0"/>
              <a:buChar char="•"/>
            </a:pPr>
            <a:endParaRPr lang="en-US" altLang="en-US" sz="1600" dirty="0" smtClean="0">
              <a:latin typeface="Montserrat"/>
            </a:endParaRPr>
          </a:p>
          <a:p>
            <a:pPr>
              <a:lnSpc>
                <a:spcPct val="100000"/>
              </a:lnSpc>
              <a:spcBef>
                <a:spcPts val="0"/>
              </a:spcBef>
            </a:pPr>
            <a:endParaRPr lang="en-US" altLang="en-US" sz="1600" dirty="0">
              <a:latin typeface="Montserrat"/>
            </a:endParaRPr>
          </a:p>
          <a:p>
            <a:pPr>
              <a:lnSpc>
                <a:spcPct val="100000"/>
              </a:lnSpc>
              <a:spcBef>
                <a:spcPts val="0"/>
              </a:spcBef>
            </a:pPr>
            <a:r>
              <a:rPr lang="en-US" altLang="en-US" sz="1600" b="1" dirty="0">
                <a:latin typeface="Montserrat"/>
              </a:rPr>
              <a:t>But there is much more to </a:t>
            </a:r>
            <a:r>
              <a:rPr lang="en-US" altLang="en-US" sz="1600" b="1" dirty="0" smtClean="0">
                <a:latin typeface="Montserrat"/>
              </a:rPr>
              <a:t>be done…</a:t>
            </a:r>
          </a:p>
          <a:p>
            <a:pPr>
              <a:lnSpc>
                <a:spcPct val="100000"/>
              </a:lnSpc>
              <a:spcBef>
                <a:spcPts val="0"/>
              </a:spcBef>
            </a:pPr>
            <a:endParaRPr lang="en-US" altLang="en-US" sz="1600" dirty="0">
              <a:latin typeface="Montserrat"/>
            </a:endParaRPr>
          </a:p>
          <a:p>
            <a:pPr marL="285750" indent="-285750">
              <a:lnSpc>
                <a:spcPct val="100000"/>
              </a:lnSpc>
              <a:spcBef>
                <a:spcPts val="0"/>
              </a:spcBef>
              <a:buFont typeface="Arial" panose="020B0604020202020204" pitchFamily="34" charset="0"/>
              <a:buChar char="•"/>
            </a:pPr>
            <a:r>
              <a:rPr lang="en-US" altLang="en-US" sz="1600" dirty="0" smtClean="0">
                <a:latin typeface="Montserrat"/>
              </a:rPr>
              <a:t>836 million </a:t>
            </a:r>
            <a:r>
              <a:rPr lang="en-US" altLang="en-US" sz="1600" dirty="0">
                <a:latin typeface="Montserrat"/>
              </a:rPr>
              <a:t>still live in extreme </a:t>
            </a:r>
            <a:r>
              <a:rPr lang="en-US" altLang="en-US" sz="1600" dirty="0" smtClean="0">
                <a:latin typeface="Montserrat"/>
              </a:rPr>
              <a:t>poverty</a:t>
            </a:r>
          </a:p>
          <a:p>
            <a:pPr marL="285750" indent="-285750">
              <a:lnSpc>
                <a:spcPct val="100000"/>
              </a:lnSpc>
              <a:spcBef>
                <a:spcPts val="0"/>
              </a:spcBef>
              <a:buFont typeface="Arial" panose="020B0604020202020204" pitchFamily="34" charset="0"/>
              <a:buChar char="•"/>
            </a:pPr>
            <a:r>
              <a:rPr lang="en-US" altLang="en-US" sz="1600" dirty="0" smtClean="0">
                <a:latin typeface="Montserrat"/>
              </a:rPr>
              <a:t>16,000 children under 5 die every day</a:t>
            </a:r>
            <a:endParaRPr lang="en-US" altLang="en-US" sz="1600" dirty="0">
              <a:latin typeface="Montserrat"/>
            </a:endParaRPr>
          </a:p>
          <a:p>
            <a:pPr marL="285750" indent="-285750">
              <a:lnSpc>
                <a:spcPct val="100000"/>
              </a:lnSpc>
              <a:spcBef>
                <a:spcPts val="0"/>
              </a:spcBef>
              <a:buFont typeface="Arial" panose="020B0604020202020204" pitchFamily="34" charset="0"/>
              <a:buChar char="•"/>
            </a:pPr>
            <a:endParaRPr lang="en-US" altLang="en-US" sz="1400" dirty="0">
              <a:latin typeface="Montserrat"/>
            </a:endParaRPr>
          </a:p>
          <a:p>
            <a:pPr marL="285750" indent="-285750">
              <a:lnSpc>
                <a:spcPct val="100000"/>
              </a:lnSpc>
              <a:spcBef>
                <a:spcPts val="0"/>
              </a:spcBef>
              <a:buFont typeface="Arial" panose="020B0604020202020204" pitchFamily="34" charset="0"/>
              <a:buChar char="•"/>
            </a:pPr>
            <a:endParaRPr lang="en-US" altLang="en-US" sz="1400" dirty="0" smtClean="0">
              <a:latin typeface="Montserrat"/>
            </a:endParaRPr>
          </a:p>
          <a:p>
            <a:pPr marL="285750" indent="-285750">
              <a:lnSpc>
                <a:spcPct val="100000"/>
              </a:lnSpc>
              <a:spcBef>
                <a:spcPts val="0"/>
              </a:spcBef>
              <a:buFont typeface="Arial" panose="020B0604020202020204" pitchFamily="34" charset="0"/>
              <a:buChar char="•"/>
            </a:pPr>
            <a:endParaRPr lang="en-US" altLang="en-US" sz="1400" dirty="0">
              <a:latin typeface="Montserrat"/>
            </a:endParaRPr>
          </a:p>
          <a:p>
            <a:pPr>
              <a:lnSpc>
                <a:spcPct val="100000"/>
              </a:lnSpc>
              <a:spcBef>
                <a:spcPts val="0"/>
              </a:spcBef>
            </a:pPr>
            <a:r>
              <a:rPr lang="en-US" sz="1200" i="1" u="sng" dirty="0" smtClean="0">
                <a:latin typeface="Montserrat"/>
              </a:rPr>
              <a:t>SOURCE:  </a:t>
            </a:r>
          </a:p>
          <a:p>
            <a:pPr>
              <a:lnSpc>
                <a:spcPct val="100000"/>
              </a:lnSpc>
              <a:spcBef>
                <a:spcPts val="0"/>
              </a:spcBef>
            </a:pPr>
            <a:r>
              <a:rPr lang="en-US" sz="1200" i="1" dirty="0" smtClean="0">
                <a:latin typeface="Montserrat"/>
              </a:rPr>
              <a:t>United </a:t>
            </a:r>
            <a:r>
              <a:rPr lang="en-US" sz="1200" i="1" dirty="0">
                <a:latin typeface="Montserrat"/>
              </a:rPr>
              <a:t>Nations Millennium </a:t>
            </a:r>
            <a:r>
              <a:rPr lang="en-US" sz="1200" i="1" dirty="0" smtClean="0">
                <a:latin typeface="Montserrat"/>
              </a:rPr>
              <a:t>Development Goals Report 2015</a:t>
            </a:r>
          </a:p>
          <a:p>
            <a:pPr>
              <a:lnSpc>
                <a:spcPct val="100000"/>
              </a:lnSpc>
              <a:spcBef>
                <a:spcPts val="0"/>
              </a:spcBef>
            </a:pPr>
            <a:r>
              <a:rPr lang="en-US" sz="1200" i="1" dirty="0" smtClean="0">
                <a:latin typeface="Montserrat"/>
              </a:rPr>
              <a:t>United Nations Sustainable Development Goals 2016</a:t>
            </a:r>
            <a:endParaRPr lang="en-CA" sz="1200" i="1" dirty="0">
              <a:latin typeface="Montserrat"/>
            </a:endParaRPr>
          </a:p>
          <a:p>
            <a:pPr marL="285750" indent="-285750">
              <a:lnSpc>
                <a:spcPct val="100000"/>
              </a:lnSpc>
              <a:spcBef>
                <a:spcPts val="0"/>
              </a:spcBef>
              <a:buFont typeface="Arial" panose="020B0604020202020204" pitchFamily="34" charset="0"/>
              <a:buChar char="•"/>
            </a:pPr>
            <a:endParaRPr lang="en-US" altLang="en-US" sz="1600" dirty="0">
              <a:latin typeface="Franklin Gothic Book" panose="020B0503020102020204" pitchFamily="34" charset="0"/>
            </a:endParaRPr>
          </a:p>
          <a:p>
            <a:r>
              <a:rPr lang="en-US" altLang="en-US" sz="1600" dirty="0">
                <a:latin typeface="Franklin Gothic Book" panose="020B0503020102020204" pitchFamily="34" charset="0"/>
              </a:rPr>
              <a:t>	</a:t>
            </a:r>
          </a:p>
          <a:p>
            <a:endParaRPr lang="en-CA" dirty="0">
              <a:latin typeface="Franklin Gothic Book" panose="020B0503020102020204" pitchFamily="34" charset="0"/>
            </a:endParaRPr>
          </a:p>
        </p:txBody>
      </p:sp>
    </p:spTree>
    <p:extLst>
      <p:ext uri="{BB962C8B-B14F-4D97-AF65-F5344CB8AC3E}">
        <p14:creationId xmlns:p14="http://schemas.microsoft.com/office/powerpoint/2010/main" val="4147497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3339" y="4331011"/>
            <a:ext cx="4846615" cy="769441"/>
          </a:xfrm>
          <a:prstGeom prst="rect">
            <a:avLst/>
          </a:prstGeom>
          <a:solidFill>
            <a:schemeClr val="bg1">
              <a:alpha val="63000"/>
            </a:schemeClr>
          </a:solidFill>
        </p:spPr>
        <p:txBody>
          <a:bodyPr wrap="square">
            <a:spAutoFit/>
          </a:bodyPr>
          <a:lstStyle/>
          <a:p>
            <a:pPr algn="ctr"/>
            <a:r>
              <a:rPr lang="en-US" sz="4400" b="1" dirty="0" smtClean="0">
                <a:latin typeface="Montserrat"/>
              </a:rPr>
              <a:t>The Opportunity</a:t>
            </a:r>
            <a:endParaRPr lang="en-CA" sz="4400" b="1" dirty="0">
              <a:latin typeface="Montserrat"/>
            </a:endParaRPr>
          </a:p>
        </p:txBody>
      </p:sp>
    </p:spTree>
    <p:extLst>
      <p:ext uri="{BB962C8B-B14F-4D97-AF65-F5344CB8AC3E}">
        <p14:creationId xmlns:p14="http://schemas.microsoft.com/office/powerpoint/2010/main" val="3332551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8773" y="916748"/>
            <a:ext cx="8324904" cy="657365"/>
          </a:xfrm>
        </p:spPr>
        <p:txBody>
          <a:bodyPr/>
          <a:lstStyle/>
          <a:p>
            <a:r>
              <a:rPr lang="en-US" sz="3200" b="1" dirty="0" smtClean="0">
                <a:latin typeface="Montserrat"/>
              </a:rPr>
              <a:t>WE ARE PART OF A GLOBAL MOVEMENT</a:t>
            </a:r>
            <a:endParaRPr lang="en-CA" sz="3200" b="1" dirty="0">
              <a:latin typeface="Montserrat"/>
            </a:endParaRPr>
          </a:p>
        </p:txBody>
      </p:sp>
      <p:pic>
        <p:nvPicPr>
          <p:cNvPr id="7" name="Picture Placeholder 6"/>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799189"/>
            <a:ext cx="9139590" cy="5058811"/>
          </a:xfrm>
        </p:spPr>
      </p:pic>
      <p:pic>
        <p:nvPicPr>
          <p:cNvPr id="8"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61961" y="1799189"/>
            <a:ext cx="5424487" cy="354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10-Point Star 5"/>
          <p:cNvSpPr>
            <a:spLocks/>
          </p:cNvSpPr>
          <p:nvPr/>
        </p:nvSpPr>
        <p:spPr bwMode="auto">
          <a:xfrm>
            <a:off x="1754886" y="2761354"/>
            <a:ext cx="1143000" cy="1069975"/>
          </a:xfrm>
          <a:custGeom>
            <a:avLst/>
            <a:gdLst>
              <a:gd name="T0" fmla="*/ -1 w 1471444"/>
              <a:gd name="T1" fmla="*/ 108176 h 1455175"/>
              <a:gd name="T2" fmla="*/ 57479 w 1471444"/>
              <a:gd name="T3" fmla="*/ 78276 h 1455175"/>
              <a:gd name="T4" fmla="*/ 79437 w 1471444"/>
              <a:gd name="T5" fmla="*/ 29899 h 1455175"/>
              <a:gd name="T6" fmla="*/ 150487 w 1471444"/>
              <a:gd name="T7" fmla="*/ 29898 h 1455175"/>
              <a:gd name="T8" fmla="*/ 207969 w 1471444"/>
              <a:gd name="T9" fmla="*/ 0 h 1455175"/>
              <a:gd name="T10" fmla="*/ 265451 w 1471444"/>
              <a:gd name="T11" fmla="*/ 29898 h 1455175"/>
              <a:gd name="T12" fmla="*/ 336501 w 1471444"/>
              <a:gd name="T13" fmla="*/ 29899 h 1455175"/>
              <a:gd name="T14" fmla="*/ 358459 w 1471444"/>
              <a:gd name="T15" fmla="*/ 78276 h 1455175"/>
              <a:gd name="T16" fmla="*/ 415938 w 1471444"/>
              <a:gd name="T17" fmla="*/ 108176 h 1455175"/>
              <a:gd name="T18" fmla="*/ 393984 w 1471444"/>
              <a:gd name="T19" fmla="*/ 156555 h 1455175"/>
              <a:gd name="T20" fmla="*/ 415938 w 1471444"/>
              <a:gd name="T21" fmla="*/ 204933 h 1455175"/>
              <a:gd name="T22" fmla="*/ 358459 w 1471444"/>
              <a:gd name="T23" fmla="*/ 234832 h 1455175"/>
              <a:gd name="T24" fmla="*/ 336501 w 1471444"/>
              <a:gd name="T25" fmla="*/ 283209 h 1455175"/>
              <a:gd name="T26" fmla="*/ 265451 w 1471444"/>
              <a:gd name="T27" fmla="*/ 283211 h 1455175"/>
              <a:gd name="T28" fmla="*/ 207969 w 1471444"/>
              <a:gd name="T29" fmla="*/ 313108 h 1455175"/>
              <a:gd name="T30" fmla="*/ 150487 w 1471444"/>
              <a:gd name="T31" fmla="*/ 283211 h 1455175"/>
              <a:gd name="T32" fmla="*/ 79437 w 1471444"/>
              <a:gd name="T33" fmla="*/ 283209 h 1455175"/>
              <a:gd name="T34" fmla="*/ 57479 w 1471444"/>
              <a:gd name="T35" fmla="*/ 234832 h 1455175"/>
              <a:gd name="T36" fmla="*/ -1 w 1471444"/>
              <a:gd name="T37" fmla="*/ 204933 h 1455175"/>
              <a:gd name="T38" fmla="*/ 21954 w 1471444"/>
              <a:gd name="T39" fmla="*/ 156555 h 1455175"/>
              <a:gd name="T40" fmla="*/ -1 w 1471444"/>
              <a:gd name="T41" fmla="*/ 108176 h 1455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1444" h="1455175">
                <a:moveTo>
                  <a:pt x="-1" y="502748"/>
                </a:moveTo>
                <a:lnTo>
                  <a:pt x="203342" y="363787"/>
                </a:lnTo>
                <a:lnTo>
                  <a:pt x="281018" y="138955"/>
                </a:lnTo>
                <a:lnTo>
                  <a:pt x="532370" y="138948"/>
                </a:lnTo>
                <a:lnTo>
                  <a:pt x="735722" y="0"/>
                </a:lnTo>
                <a:lnTo>
                  <a:pt x="939074" y="138948"/>
                </a:lnTo>
                <a:lnTo>
                  <a:pt x="1190426" y="138955"/>
                </a:lnTo>
                <a:lnTo>
                  <a:pt x="1268102" y="363787"/>
                </a:lnTo>
                <a:lnTo>
                  <a:pt x="1471445" y="502748"/>
                </a:lnTo>
                <a:lnTo>
                  <a:pt x="1393777" y="727588"/>
                </a:lnTo>
                <a:lnTo>
                  <a:pt x="1471445" y="952427"/>
                </a:lnTo>
                <a:lnTo>
                  <a:pt x="1268102" y="1091388"/>
                </a:lnTo>
                <a:lnTo>
                  <a:pt x="1190426" y="1316220"/>
                </a:lnTo>
                <a:lnTo>
                  <a:pt x="939074" y="1316227"/>
                </a:lnTo>
                <a:lnTo>
                  <a:pt x="735722" y="1455175"/>
                </a:lnTo>
                <a:lnTo>
                  <a:pt x="532370" y="1316227"/>
                </a:lnTo>
                <a:lnTo>
                  <a:pt x="281018" y="1316220"/>
                </a:lnTo>
                <a:lnTo>
                  <a:pt x="203342" y="1091388"/>
                </a:lnTo>
                <a:lnTo>
                  <a:pt x="-1" y="952427"/>
                </a:lnTo>
                <a:lnTo>
                  <a:pt x="77667" y="727588"/>
                </a:lnTo>
                <a:lnTo>
                  <a:pt x="-1" y="502748"/>
                </a:lnTo>
                <a:close/>
              </a:path>
            </a:pathLst>
          </a:custGeom>
          <a:noFill/>
          <a:ln w="57150" cap="flat" cmpd="sng">
            <a:solidFill>
              <a:srgbClr val="63181D"/>
            </a:solidFill>
            <a:prstDash val="solid"/>
            <a:round/>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CA"/>
          </a:p>
        </p:txBody>
      </p:sp>
    </p:spTree>
    <p:extLst>
      <p:ext uri="{BB962C8B-B14F-4D97-AF65-F5344CB8AC3E}">
        <p14:creationId xmlns:p14="http://schemas.microsoft.com/office/powerpoint/2010/main" val="474380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4410" y="1565897"/>
            <a:ext cx="9139590" cy="5292103"/>
          </a:xfrm>
        </p:spPr>
      </p:pic>
      <p:pic>
        <p:nvPicPr>
          <p:cNvPr id="9" name="Picture 2" descr="impact-20303blo-1024x16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4628" y="565134"/>
            <a:ext cx="5292725" cy="85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1223" y="1862448"/>
            <a:ext cx="7065963" cy="469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164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angladesh_PreSchoolEducation-1.jpg"/>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763" y="3656499"/>
            <a:ext cx="9139237" cy="3221339"/>
          </a:xfrm>
        </p:spPr>
      </p:pic>
      <p:sp>
        <p:nvSpPr>
          <p:cNvPr id="3" name="Text Placeholder 2"/>
          <p:cNvSpPr>
            <a:spLocks noGrp="1"/>
          </p:cNvSpPr>
          <p:nvPr>
            <p:ph type="body" sz="quarter" idx="10"/>
          </p:nvPr>
        </p:nvSpPr>
        <p:spPr>
          <a:xfrm>
            <a:off x="555286" y="998933"/>
            <a:ext cx="8104929" cy="657365"/>
          </a:xfrm>
        </p:spPr>
        <p:txBody>
          <a:bodyPr/>
          <a:lstStyle/>
          <a:p>
            <a:r>
              <a:rPr lang="en-US" sz="3600" b="1" dirty="0" smtClean="0">
                <a:latin typeface="Montserrat"/>
              </a:rPr>
              <a:t>Change IS Possible</a:t>
            </a:r>
            <a:endParaRPr lang="en-US" sz="3600" b="1" dirty="0">
              <a:latin typeface="Montserrat"/>
            </a:endParaRPr>
          </a:p>
        </p:txBody>
      </p:sp>
      <p:sp>
        <p:nvSpPr>
          <p:cNvPr id="5" name="Text Placeholder 4"/>
          <p:cNvSpPr>
            <a:spLocks noGrp="1"/>
          </p:cNvSpPr>
          <p:nvPr>
            <p:ph type="body" sz="quarter" idx="12"/>
          </p:nvPr>
        </p:nvSpPr>
        <p:spPr>
          <a:xfrm>
            <a:off x="701359" y="1685169"/>
            <a:ext cx="7659206" cy="1469958"/>
          </a:xfrm>
        </p:spPr>
        <p:txBody>
          <a:bodyPr/>
          <a:lstStyle/>
          <a:p>
            <a:pPr marL="285750" indent="-285750">
              <a:buFont typeface="Arial"/>
              <a:buChar char="•"/>
            </a:pPr>
            <a:r>
              <a:rPr lang="en-US" sz="2400" dirty="0" smtClean="0">
                <a:latin typeface="Montserrat"/>
              </a:rPr>
              <a:t>We are globally interconnected </a:t>
            </a:r>
          </a:p>
          <a:p>
            <a:pPr marL="285750" indent="-285750">
              <a:buFont typeface="Arial"/>
              <a:buChar char="•"/>
            </a:pPr>
            <a:r>
              <a:rPr lang="en-US" sz="2400" dirty="0" smtClean="0">
                <a:latin typeface="Montserrat"/>
              </a:rPr>
              <a:t>Global development works</a:t>
            </a:r>
          </a:p>
          <a:p>
            <a:pPr marL="285750" indent="-285750">
              <a:buFont typeface="Arial"/>
              <a:buChar char="•"/>
            </a:pPr>
            <a:r>
              <a:rPr lang="en-US" sz="2400" dirty="0" smtClean="0">
                <a:latin typeface="Montserrat"/>
              </a:rPr>
              <a:t>There is a </a:t>
            </a:r>
            <a:r>
              <a:rPr lang="en-US" sz="2400" u="sng" dirty="0" smtClean="0">
                <a:latin typeface="Montserrat"/>
              </a:rPr>
              <a:t>NEED</a:t>
            </a:r>
            <a:r>
              <a:rPr lang="en-US" sz="2400" dirty="0" smtClean="0">
                <a:latin typeface="Montserrat"/>
              </a:rPr>
              <a:t> and </a:t>
            </a:r>
            <a:r>
              <a:rPr lang="en-US" sz="2400" u="sng" dirty="0" smtClean="0">
                <a:latin typeface="Montserrat"/>
              </a:rPr>
              <a:t>OPPORTUNITY</a:t>
            </a:r>
            <a:r>
              <a:rPr lang="en-US" sz="2400" dirty="0" smtClean="0">
                <a:latin typeface="Montserrat"/>
              </a:rPr>
              <a:t> to do more</a:t>
            </a:r>
          </a:p>
          <a:p>
            <a:endParaRPr lang="en-US" sz="1600" dirty="0">
              <a:latin typeface="Montserrat"/>
            </a:endParaRPr>
          </a:p>
        </p:txBody>
      </p:sp>
    </p:spTree>
    <p:extLst>
      <p:ext uri="{BB962C8B-B14F-4D97-AF65-F5344CB8AC3E}">
        <p14:creationId xmlns:p14="http://schemas.microsoft.com/office/powerpoint/2010/main" val="3674913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KF-Canada-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72" y="2079697"/>
            <a:ext cx="3682767" cy="1133778"/>
          </a:xfrm>
          <a:prstGeom prst="rect">
            <a:avLst/>
          </a:prstGeom>
        </p:spPr>
      </p:pic>
      <p:sp>
        <p:nvSpPr>
          <p:cNvPr id="8" name="Rectangle 7"/>
          <p:cNvSpPr/>
          <p:nvPr/>
        </p:nvSpPr>
        <p:spPr>
          <a:xfrm>
            <a:off x="207411" y="1931709"/>
            <a:ext cx="4153658" cy="4552015"/>
          </a:xfrm>
          <a:prstGeom prst="rect">
            <a:avLst/>
          </a:prstGeom>
        </p:spPr>
        <p:txBody>
          <a:bodyPr wrap="square">
            <a:spAutoFit/>
          </a:bodyPr>
          <a:lstStyle/>
          <a:p>
            <a:pPr algn="ctr">
              <a:lnSpc>
                <a:spcPct val="130000"/>
              </a:lnSpc>
              <a:spcBef>
                <a:spcPts val="0"/>
              </a:spcBef>
            </a:pPr>
            <a:r>
              <a:rPr lang="en-US" altLang="en-US" dirty="0">
                <a:latin typeface="Montserrat"/>
              </a:rPr>
              <a:t>An initiative </a:t>
            </a:r>
            <a:r>
              <a:rPr lang="en-US" altLang="en-US" dirty="0" smtClean="0">
                <a:latin typeface="Montserrat"/>
              </a:rPr>
              <a:t>of:</a:t>
            </a:r>
          </a:p>
          <a:p>
            <a:pPr marL="285750" indent="-285750">
              <a:lnSpc>
                <a:spcPct val="130000"/>
              </a:lnSpc>
              <a:spcBef>
                <a:spcPts val="0"/>
              </a:spcBef>
              <a:buFont typeface="Arial"/>
              <a:buChar char="•"/>
            </a:pPr>
            <a:endParaRPr lang="en-US" altLang="en-US" dirty="0">
              <a:latin typeface="Montserrat"/>
            </a:endParaRPr>
          </a:p>
          <a:p>
            <a:pPr marL="285750" indent="-285750">
              <a:lnSpc>
                <a:spcPct val="130000"/>
              </a:lnSpc>
              <a:spcBef>
                <a:spcPts val="0"/>
              </a:spcBef>
              <a:buFont typeface="Arial"/>
              <a:buChar char="•"/>
            </a:pPr>
            <a:endParaRPr lang="en-US" altLang="en-US" dirty="0" smtClean="0">
              <a:latin typeface="Montserrat"/>
            </a:endParaRPr>
          </a:p>
          <a:p>
            <a:pPr marL="285750" indent="-285750">
              <a:lnSpc>
                <a:spcPct val="130000"/>
              </a:lnSpc>
              <a:spcBef>
                <a:spcPts val="0"/>
              </a:spcBef>
              <a:buFont typeface="Arial"/>
              <a:buChar char="•"/>
            </a:pPr>
            <a:endParaRPr lang="en-US" altLang="en-US" dirty="0">
              <a:latin typeface="Montserrat"/>
            </a:endParaRPr>
          </a:p>
          <a:p>
            <a:pPr marL="285750" indent="-285750">
              <a:lnSpc>
                <a:spcPct val="130000"/>
              </a:lnSpc>
              <a:spcBef>
                <a:spcPts val="0"/>
              </a:spcBef>
              <a:buFont typeface="Arial"/>
              <a:buChar char="•"/>
            </a:pPr>
            <a:endParaRPr lang="en-US" altLang="en-US" dirty="0" smtClean="0">
              <a:latin typeface="Montserrat"/>
            </a:endParaRPr>
          </a:p>
          <a:p>
            <a:pPr marL="285750" indent="-285750">
              <a:lnSpc>
                <a:spcPct val="130000"/>
              </a:lnSpc>
              <a:buFont typeface="Arial"/>
              <a:buChar char="•"/>
            </a:pPr>
            <a:r>
              <a:rPr lang="en-US" altLang="en-US" dirty="0" smtClean="0">
                <a:latin typeface="Montserrat"/>
              </a:rPr>
              <a:t>Canada’s </a:t>
            </a:r>
            <a:r>
              <a:rPr lang="en-US" altLang="en-US" dirty="0">
                <a:latin typeface="Montserrat"/>
              </a:rPr>
              <a:t>largest event to fight global poverty</a:t>
            </a:r>
          </a:p>
          <a:p>
            <a:pPr marL="285750" indent="-285750">
              <a:lnSpc>
                <a:spcPct val="130000"/>
              </a:lnSpc>
              <a:buFont typeface="Arial"/>
              <a:buChar char="•"/>
            </a:pPr>
            <a:endParaRPr lang="en-US" altLang="en-US" dirty="0">
              <a:latin typeface="Montserrat"/>
            </a:endParaRPr>
          </a:p>
          <a:p>
            <a:pPr marL="285750" indent="-285750">
              <a:lnSpc>
                <a:spcPct val="130000"/>
              </a:lnSpc>
              <a:buFont typeface="Arial"/>
              <a:buChar char="•"/>
            </a:pPr>
            <a:r>
              <a:rPr lang="en-US" altLang="en-US" dirty="0">
                <a:latin typeface="Montserrat"/>
              </a:rPr>
              <a:t>10 cities across Canada</a:t>
            </a:r>
          </a:p>
          <a:p>
            <a:pPr marL="285750" indent="-285750">
              <a:lnSpc>
                <a:spcPct val="130000"/>
              </a:lnSpc>
              <a:buFont typeface="Arial"/>
              <a:buChar char="•"/>
            </a:pPr>
            <a:endParaRPr lang="en-US" altLang="en-US" dirty="0">
              <a:latin typeface="Montserrat"/>
            </a:endParaRPr>
          </a:p>
          <a:p>
            <a:pPr marL="285750" indent="-285750">
              <a:buFont typeface="Arial"/>
              <a:buChar char="•"/>
            </a:pPr>
            <a:r>
              <a:rPr lang="en-US" altLang="en-US" dirty="0">
                <a:latin typeface="Montserrat"/>
              </a:rPr>
              <a:t>A movement of globally minded Canadians that started in 1985</a:t>
            </a:r>
          </a:p>
          <a:p>
            <a:pPr marL="406400" indent="-406400">
              <a:lnSpc>
                <a:spcPct val="130000"/>
              </a:lnSpc>
            </a:pPr>
            <a:endParaRPr lang="en-US" altLang="en-US" sz="1700" dirty="0">
              <a:solidFill>
                <a:srgbClr val="1E1C11"/>
              </a:solidFill>
              <a:latin typeface="Montserrat"/>
            </a:endParaRPr>
          </a:p>
        </p:txBody>
      </p:sp>
      <p:sp>
        <p:nvSpPr>
          <p:cNvPr id="2" name="Picture Placeholder 1"/>
          <p:cNvSpPr>
            <a:spLocks noGrp="1"/>
          </p:cNvSpPr>
          <p:nvPr>
            <p:ph type="pic" sz="quarter" idx="10"/>
          </p:nvPr>
        </p:nvSpPr>
        <p:spPr/>
      </p:sp>
      <p:pic>
        <p:nvPicPr>
          <p:cNvPr id="7" name="Picture Placeholder 4"/>
          <p:cNvPicPr>
            <a:picLocks noChangeAspect="1"/>
          </p:cNvPicPr>
          <p:nvPr/>
        </p:nvPicPr>
        <p:blipFill rotWithShape="1">
          <a:blip r:embed="rId4" cstate="email">
            <a:extLst>
              <a:ext uri="{28A0092B-C50C-407E-A947-70E740481C1C}">
                <a14:useLocalDpi xmlns:a14="http://schemas.microsoft.com/office/drawing/2010/main"/>
              </a:ext>
            </a:extLst>
          </a:blip>
          <a:srcRect t="-1581"/>
          <a:stretch/>
        </p:blipFill>
        <p:spPr>
          <a:xfrm>
            <a:off x="4464330" y="-87313"/>
            <a:ext cx="4487408" cy="6470149"/>
          </a:xfrm>
          <a:prstGeom prst="rect">
            <a:avLst/>
          </a:prstGeom>
        </p:spPr>
      </p:pic>
      <p:sp>
        <p:nvSpPr>
          <p:cNvPr id="9" name="Rectangle 8"/>
          <p:cNvSpPr/>
          <p:nvPr/>
        </p:nvSpPr>
        <p:spPr>
          <a:xfrm>
            <a:off x="88195" y="498915"/>
            <a:ext cx="4572000" cy="1077218"/>
          </a:xfrm>
          <a:prstGeom prst="rect">
            <a:avLst/>
          </a:prstGeom>
        </p:spPr>
        <p:txBody>
          <a:bodyPr>
            <a:spAutoFit/>
          </a:bodyPr>
          <a:lstStyle/>
          <a:p>
            <a:pPr algn="ctr">
              <a:defRPr/>
            </a:pPr>
            <a:r>
              <a:rPr lang="en-US" sz="3200" b="1" dirty="0">
                <a:solidFill>
                  <a:schemeClr val="tx1">
                    <a:lumMod val="85000"/>
                    <a:lumOff val="15000"/>
                  </a:schemeClr>
                </a:solidFill>
                <a:latin typeface="Montserrat"/>
                <a:ea typeface="ＭＳ Ｐゴシック" charset="0"/>
              </a:rPr>
              <a:t>World </a:t>
            </a:r>
          </a:p>
          <a:p>
            <a:pPr algn="ctr">
              <a:defRPr/>
            </a:pPr>
            <a:r>
              <a:rPr lang="en-US" sz="3200" b="1" dirty="0">
                <a:solidFill>
                  <a:schemeClr val="tx1">
                    <a:lumMod val="85000"/>
                    <a:lumOff val="15000"/>
                  </a:schemeClr>
                </a:solidFill>
                <a:latin typeface="Montserrat"/>
                <a:ea typeface="ＭＳ Ｐゴシック" charset="0"/>
              </a:rPr>
              <a:t>Partnership Walk</a:t>
            </a:r>
          </a:p>
        </p:txBody>
      </p:sp>
    </p:spTree>
    <p:extLst>
      <p:ext uri="{BB962C8B-B14F-4D97-AF65-F5344CB8AC3E}">
        <p14:creationId xmlns:p14="http://schemas.microsoft.com/office/powerpoint/2010/main" val="2905157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12022" y="495763"/>
            <a:ext cx="6629400" cy="60579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tx1">
                    <a:lumMod val="85000"/>
                    <a:lumOff val="15000"/>
                  </a:schemeClr>
                </a:solidFill>
                <a:latin typeface="Montserrat"/>
                <a:ea typeface="ＭＳ Ｐゴシック" charset="0"/>
              </a:rPr>
              <a:t>World </a:t>
            </a:r>
          </a:p>
          <a:p>
            <a:pPr>
              <a:defRPr/>
            </a:pPr>
            <a:r>
              <a:rPr lang="en-US" sz="3200" b="1" dirty="0" smtClean="0">
                <a:solidFill>
                  <a:schemeClr val="tx1">
                    <a:lumMod val="85000"/>
                    <a:lumOff val="15000"/>
                  </a:schemeClr>
                </a:solidFill>
                <a:latin typeface="Montserrat"/>
                <a:ea typeface="ＭＳ Ｐゴシック" charset="0"/>
              </a:rPr>
              <a:t>Partnership Walk</a:t>
            </a:r>
            <a:endParaRPr lang="en-US" sz="3200" b="1" dirty="0">
              <a:solidFill>
                <a:schemeClr val="tx1">
                  <a:lumMod val="85000"/>
                  <a:lumOff val="15000"/>
                </a:schemeClr>
              </a:solidFill>
              <a:latin typeface="Montserrat"/>
              <a:ea typeface="ＭＳ Ｐゴシック" charset="0"/>
            </a:endParaRPr>
          </a:p>
        </p:txBody>
      </p:sp>
      <p:sp>
        <p:nvSpPr>
          <p:cNvPr id="6" name="Rectangle 5"/>
          <p:cNvSpPr/>
          <p:nvPr/>
        </p:nvSpPr>
        <p:spPr>
          <a:xfrm>
            <a:off x="419128" y="1755481"/>
            <a:ext cx="4593742" cy="2372957"/>
          </a:xfrm>
          <a:prstGeom prst="rect">
            <a:avLst/>
          </a:prstGeom>
        </p:spPr>
        <p:txBody>
          <a:bodyPr wrap="square">
            <a:spAutoFit/>
          </a:bodyPr>
          <a:lstStyle/>
          <a:p>
            <a:pPr marL="285750" indent="-285750">
              <a:lnSpc>
                <a:spcPct val="130000"/>
              </a:lnSpc>
              <a:buFont typeface="Arial" panose="020B0604020202020204" pitchFamily="34" charset="0"/>
              <a:buChar char="•"/>
            </a:pPr>
            <a:r>
              <a:rPr lang="en-US" altLang="en-US" sz="1900" dirty="0">
                <a:latin typeface="Montserrat"/>
              </a:rPr>
              <a:t>Last year, 40,000 Canadians </a:t>
            </a:r>
            <a:r>
              <a:rPr lang="en-US" altLang="en-US" sz="1900" dirty="0" smtClean="0">
                <a:latin typeface="Montserrat"/>
              </a:rPr>
              <a:t>stepped forward</a:t>
            </a:r>
          </a:p>
          <a:p>
            <a:pPr marL="285750" indent="-285750">
              <a:lnSpc>
                <a:spcPct val="130000"/>
              </a:lnSpc>
              <a:buFont typeface="Arial" panose="020B0604020202020204" pitchFamily="34" charset="0"/>
              <a:buChar char="•"/>
            </a:pPr>
            <a:r>
              <a:rPr lang="en-US" altLang="en-US" sz="1900" dirty="0" smtClean="0">
                <a:latin typeface="Montserrat"/>
              </a:rPr>
              <a:t>We raised </a:t>
            </a:r>
            <a:r>
              <a:rPr lang="en-US" altLang="en-US" sz="1900" dirty="0">
                <a:latin typeface="Montserrat"/>
              </a:rPr>
              <a:t>$7 million </a:t>
            </a:r>
            <a:r>
              <a:rPr lang="en-US" altLang="en-US" sz="1900" dirty="0" smtClean="0">
                <a:latin typeface="Montserrat"/>
              </a:rPr>
              <a:t>last year and over $95 million to date</a:t>
            </a:r>
          </a:p>
          <a:p>
            <a:pPr marL="285750" indent="-285750">
              <a:lnSpc>
                <a:spcPct val="130000"/>
              </a:lnSpc>
              <a:buFont typeface="Arial" panose="020B0604020202020204" pitchFamily="34" charset="0"/>
              <a:buChar char="•"/>
            </a:pPr>
            <a:r>
              <a:rPr lang="en-US" altLang="en-US" sz="1900" dirty="0" smtClean="0">
                <a:latin typeface="Montserrat"/>
              </a:rPr>
              <a:t>Every dollar donated goes to </a:t>
            </a:r>
            <a:r>
              <a:rPr lang="en-US" altLang="en-US" sz="1900" dirty="0">
                <a:latin typeface="Montserrat"/>
              </a:rPr>
              <a:t>long-term, sustainable  </a:t>
            </a:r>
            <a:r>
              <a:rPr lang="en-US" altLang="en-US" sz="1900" dirty="0" smtClean="0">
                <a:latin typeface="Montserrat"/>
              </a:rPr>
              <a:t>solutions to poverty</a:t>
            </a:r>
            <a:endParaRPr lang="en-US" altLang="en-US" sz="1900" dirty="0">
              <a:latin typeface="Montserrat"/>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4845" y="4251788"/>
            <a:ext cx="3243899" cy="2154151"/>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1238" y="1019908"/>
            <a:ext cx="3356482" cy="2240087"/>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1944" y="4251787"/>
            <a:ext cx="3236481" cy="2154151"/>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1238" y="3593625"/>
            <a:ext cx="3574064" cy="383915"/>
          </a:xfrm>
          <a:prstGeom prst="rect">
            <a:avLst/>
          </a:prstGeom>
        </p:spPr>
      </p:pic>
      <p:sp>
        <p:nvSpPr>
          <p:cNvPr id="3" name="Picture Placeholder 2"/>
          <p:cNvSpPr>
            <a:spLocks noGrp="1"/>
          </p:cNvSpPr>
          <p:nvPr>
            <p:ph type="pic" sz="quarter" idx="10"/>
          </p:nvPr>
        </p:nvSpPr>
        <p:spPr/>
      </p:sp>
    </p:spTree>
    <p:extLst>
      <p:ext uri="{BB962C8B-B14F-4D97-AF65-F5344CB8AC3E}">
        <p14:creationId xmlns:p14="http://schemas.microsoft.com/office/powerpoint/2010/main" val="2489801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WPW-AKFC_2016">
  <a:themeElements>
    <a:clrScheme name="WPW | AKFC - 2016">
      <a:dk1>
        <a:srgbClr val="000000"/>
      </a:dk1>
      <a:lt1>
        <a:sysClr val="window" lastClr="FFFFFF"/>
      </a:lt1>
      <a:dk2>
        <a:srgbClr val="1F497D"/>
      </a:dk2>
      <a:lt2>
        <a:srgbClr val="EEECE1"/>
      </a:lt2>
      <a:accent1>
        <a:srgbClr val="40C66D"/>
      </a:accent1>
      <a:accent2>
        <a:srgbClr val="658C1A"/>
      </a:accent2>
      <a:accent3>
        <a:srgbClr val="23408F"/>
      </a:accent3>
      <a:accent4>
        <a:srgbClr val="76849E"/>
      </a:accent4>
      <a:accent5>
        <a:srgbClr val="F37121"/>
      </a:accent5>
      <a:accent6>
        <a:srgbClr val="4D4D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WPW-AKFC_2016 (1)</Template>
  <TotalTime>1655</TotalTime>
  <Words>3929</Words>
  <Application>Microsoft Office PowerPoint</Application>
  <PresentationFormat>On-screen Show (4:3)</PresentationFormat>
  <Paragraphs>364</Paragraphs>
  <Slides>22</Slides>
  <Notes>22</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MS PGothic</vt:lpstr>
      <vt:lpstr>MS PGothic</vt:lpstr>
      <vt:lpstr>Arial</vt:lpstr>
      <vt:lpstr>Arial Black</vt:lpstr>
      <vt:lpstr>Calibri</vt:lpstr>
      <vt:lpstr>Franklin Gothic Book</vt:lpstr>
      <vt:lpstr>Montserrat</vt:lpstr>
      <vt:lpstr>Montserrat Black</vt:lpstr>
      <vt:lpstr>Montserrat Light</vt:lpstr>
      <vt:lpstr>Montserrat Semi Bold</vt:lpstr>
      <vt:lpstr>Montserrat Ultra Light</vt:lpstr>
      <vt:lpstr>Times New Roman</vt:lpstr>
      <vt:lpstr>Wingdings</vt:lpstr>
      <vt:lpstr>WPW-AKFC_2016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Mweu</dc:creator>
  <cp:lastModifiedBy>Joan Mweu</cp:lastModifiedBy>
  <cp:revision>188</cp:revision>
  <dcterms:created xsi:type="dcterms:W3CDTF">2016-03-02T18:19:05Z</dcterms:created>
  <dcterms:modified xsi:type="dcterms:W3CDTF">2016-03-24T19:56:06Z</dcterms:modified>
</cp:coreProperties>
</file>